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4" r:id="rId1"/>
  </p:sldMasterIdLst>
  <p:notesMasterIdLst>
    <p:notesMasterId r:id="rId17"/>
  </p:notesMasterIdLst>
  <p:sldIdLst>
    <p:sldId id="263" r:id="rId2"/>
    <p:sldId id="410" r:id="rId3"/>
    <p:sldId id="476" r:id="rId4"/>
    <p:sldId id="460" r:id="rId5"/>
    <p:sldId id="474" r:id="rId6"/>
    <p:sldId id="477" r:id="rId7"/>
    <p:sldId id="478" r:id="rId8"/>
    <p:sldId id="479" r:id="rId9"/>
    <p:sldId id="480" r:id="rId10"/>
    <p:sldId id="482" r:id="rId11"/>
    <p:sldId id="483" r:id="rId12"/>
    <p:sldId id="275" r:id="rId13"/>
    <p:sldId id="475" r:id="rId14"/>
    <p:sldId id="259" r:id="rId15"/>
    <p:sldId id="258" r:id="rId16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1pPr>
    <a:lvl2pPr marL="60958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2pPr>
    <a:lvl3pPr marL="121917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3pPr>
    <a:lvl4pPr marL="1828754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4pPr>
    <a:lvl5pPr marL="2438339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5pPr>
    <a:lvl6pPr marL="3047924" algn="l" defTabSz="121917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6pPr>
    <a:lvl7pPr marL="3657509" algn="l" defTabSz="121917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7pPr>
    <a:lvl8pPr marL="4267093" algn="l" defTabSz="121917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8pPr>
    <a:lvl9pPr marL="4876678" algn="l" defTabSz="121917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orient="horz" pos="951" userDrawn="1">
          <p15:clr>
            <a:srgbClr val="A4A3A4"/>
          </p15:clr>
        </p15:guide>
        <p15:guide id="3" orient="horz" pos="3960" userDrawn="1">
          <p15:clr>
            <a:srgbClr val="A4A3A4"/>
          </p15:clr>
        </p15:guide>
        <p15:guide id="4" pos="211" userDrawn="1">
          <p15:clr>
            <a:srgbClr val="A4A3A4"/>
          </p15:clr>
        </p15:guide>
        <p15:guide id="5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A3FF"/>
    <a:srgbClr val="FFFF99"/>
    <a:srgbClr val="FF00FF"/>
    <a:srgbClr val="000000"/>
    <a:srgbClr val="231F20"/>
    <a:srgbClr val="0000FF"/>
    <a:srgbClr val="EBFFFF"/>
    <a:srgbClr val="FFFFFF"/>
    <a:srgbClr val="456FAD"/>
    <a:srgbClr val="6389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523" autoAdjust="0"/>
    <p:restoredTop sz="95238" autoAdjust="0"/>
  </p:normalViewPr>
  <p:slideViewPr>
    <p:cSldViewPr snapToGrid="0">
      <p:cViewPr varScale="1">
        <p:scale>
          <a:sx n="58" d="100"/>
          <a:sy n="58" d="100"/>
        </p:scale>
        <p:origin x="78" y="1278"/>
      </p:cViewPr>
      <p:guideLst>
        <p:guide orient="horz" pos="2160"/>
        <p:guide orient="horz" pos="951"/>
        <p:guide orient="horz" pos="3960"/>
        <p:guide pos="21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952EA08B-FA2C-447F-AF51-8A8396A904D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35C2C6C9-BB1F-47D0-956A-41A2A0501BE6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55265C4-59D7-4E02-B042-CDDCF7C7EC86}" type="datetimeFigureOut">
              <a:rPr lang="zh-CN" altLang="en-US"/>
              <a:pPr>
                <a:defRPr/>
              </a:pPr>
              <a:t>2025/11/15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id="{7FC50DDD-696D-41B6-A9D2-1C185B33BC3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id="{E89C4E97-76AF-44DA-BB85-26AB88076EB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48590BB-7EBF-4251-9277-7DE0D7643F2E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A9602B0-0E80-4262-B4F1-1F041ADCBB7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fld id="{D8F31082-567F-4DDD-AD91-D66B5C9FDBBF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>
            <a:extLst>
              <a:ext uri="{FF2B5EF4-FFF2-40B4-BE49-F238E27FC236}">
                <a16:creationId xmlns:a16="http://schemas.microsoft.com/office/drawing/2014/main" id="{88B97DAE-DE48-46FB-B808-E28ABB785C8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>
            <a:extLst>
              <a:ext uri="{FF2B5EF4-FFF2-40B4-BE49-F238E27FC236}">
                <a16:creationId xmlns:a16="http://schemas.microsoft.com/office/drawing/2014/main" id="{946453F4-A22C-4C05-A43D-5546E23954B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3556" name="灯片编号占位符 3">
            <a:extLst>
              <a:ext uri="{FF2B5EF4-FFF2-40B4-BE49-F238E27FC236}">
                <a16:creationId xmlns:a16="http://schemas.microsoft.com/office/drawing/2014/main" id="{248C60FB-AC0E-4894-A470-1CE24EE9A2E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fld id="{052876F6-7D53-4288-A4E3-FECF0E6DADC0}" type="slidenum">
              <a:rPr lang="zh-CN" altLang="en-US">
                <a:latin typeface="等线" panose="02010600030101010101" pitchFamily="2" charset="-122"/>
                <a:ea typeface="等线" panose="02010600030101010101" pitchFamily="2" charset="-122"/>
              </a:rPr>
              <a:pPr/>
              <a:t>1</a:t>
            </a:fld>
            <a:endParaRPr lang="zh-CN" altLang="en-US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>
            <a:extLst>
              <a:ext uri="{FF2B5EF4-FFF2-40B4-BE49-F238E27FC236}">
                <a16:creationId xmlns:a16="http://schemas.microsoft.com/office/drawing/2014/main" id="{9134FCDF-BBAC-491A-B0FB-CD64DC2C8FD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备注占位符 2">
            <a:extLst>
              <a:ext uri="{FF2B5EF4-FFF2-40B4-BE49-F238E27FC236}">
                <a16:creationId xmlns:a16="http://schemas.microsoft.com/office/drawing/2014/main" id="{917408C3-4CE7-4E43-A872-980F7AEE79C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84" name="灯片编号占位符 3">
            <a:extLst>
              <a:ext uri="{FF2B5EF4-FFF2-40B4-BE49-F238E27FC236}">
                <a16:creationId xmlns:a16="http://schemas.microsoft.com/office/drawing/2014/main" id="{00F0E6B6-E15B-40FE-882A-2CB1B6AC5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D088B674-C09D-48D2-B395-3D7B4CCFD946}" type="slidenum">
              <a:rPr lang="zh-CN" altLang="en-US">
                <a:ea typeface="黑体" panose="02010609060101010101" pitchFamily="49" charset="-122"/>
              </a:rPr>
              <a:pPr/>
              <a:t>12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1768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7663E8A-F151-9579-D926-A99BAD824CBB}"/>
              </a:ext>
            </a:extLst>
          </p:cNvPr>
          <p:cNvSpPr/>
          <p:nvPr userDrawn="1"/>
        </p:nvSpPr>
        <p:spPr>
          <a:xfrm>
            <a:off x="313267" y="318410"/>
            <a:ext cx="11565467" cy="622118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5" name="图片 8">
            <a:extLst>
              <a:ext uri="{FF2B5EF4-FFF2-40B4-BE49-F238E27FC236}">
                <a16:creationId xmlns:a16="http://schemas.microsoft.com/office/drawing/2014/main" id="{95187958-62B5-C3C1-1DB6-D57572FE77F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46519" y="410633"/>
            <a:ext cx="786013" cy="770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28740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7">
            <a:extLst>
              <a:ext uri="{FF2B5EF4-FFF2-40B4-BE49-F238E27FC236}">
                <a16:creationId xmlns:a16="http://schemas.microsoft.com/office/drawing/2014/main" id="{A66F78CD-A268-242C-E4F0-EC9E0D625FA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3" r="3510"/>
          <a:stretch>
            <a:fillRect/>
          </a:stretch>
        </p:blipFill>
        <p:spPr bwMode="auto">
          <a:xfrm>
            <a:off x="123826" y="260648"/>
            <a:ext cx="12068175" cy="6347288"/>
          </a:xfrm>
          <a:prstGeom prst="rect">
            <a:avLst/>
          </a:prstGeom>
          <a:noFill/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8">
            <a:extLst>
              <a:ext uri="{FF2B5EF4-FFF2-40B4-BE49-F238E27FC236}">
                <a16:creationId xmlns:a16="http://schemas.microsoft.com/office/drawing/2014/main" id="{C0319DF2-6C17-843E-C871-E606C67199B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853479" y="288713"/>
            <a:ext cx="786013" cy="770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797858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D0080443-D744-4D2D-8985-89238461E506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6185"/>
            <a:ext cx="10515600" cy="1325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F8378EA2-EEB6-46F9-8019-218F1F3EF16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6684"/>
            <a:ext cx="10515600" cy="4349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8F76848-D868-41F3-8B11-81685F7389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73EE28C-7DA0-4654-A463-32401104F180}" type="datetimeFigureOut">
              <a:rPr lang="zh-CN" altLang="en-US"/>
              <a:pPr>
                <a:defRPr/>
              </a:pPr>
              <a:t>2025/11/15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F91ACFD-7F2B-447B-A6F6-DFFBD4FA47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4B06AE6-509D-43F7-9811-8D4F9B68DD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898989"/>
                </a:solidFill>
              </a:defRPr>
            </a:lvl1pPr>
          </a:lstStyle>
          <a:p>
            <a:fld id="{C051BA18-9F63-4296-9F1B-A50644625EB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08" r:id="rId1"/>
    <p:sldLayoutId id="2147484089" r:id="rId2"/>
    <p:sldLayoutId id="2147484107" r:id="rId3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609585" algn="l" rtl="0" fontAlgn="base">
        <a:lnSpc>
          <a:spcPct val="90000"/>
        </a:lnSpc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1219170" algn="l" rtl="0" fontAlgn="base">
        <a:lnSpc>
          <a:spcPct val="90000"/>
        </a:lnSpc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828754" algn="l" rtl="0" fontAlgn="base">
        <a:lnSpc>
          <a:spcPct val="90000"/>
        </a:lnSpc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2438339" algn="l" rtl="0" fontAlgn="base">
        <a:lnSpc>
          <a:spcPct val="90000"/>
        </a:lnSpc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304792" indent="-304792" algn="l" rtl="0" eaLnBrk="0" fontAlgn="base" hangingPunct="0">
        <a:lnSpc>
          <a:spcPct val="90000"/>
        </a:lnSpc>
        <a:spcBef>
          <a:spcPts val="1333"/>
        </a:spcBef>
        <a:spcAft>
          <a:spcPct val="0"/>
        </a:spcAft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rtl="0" eaLnBrk="0" fontAlgn="base" hangingPunct="0">
        <a:lnSpc>
          <a:spcPct val="90000"/>
        </a:lnSpc>
        <a:spcBef>
          <a:spcPts val="667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rtl="0" eaLnBrk="0" fontAlgn="base" hangingPunct="0">
        <a:lnSpc>
          <a:spcPct val="90000"/>
        </a:lnSpc>
        <a:spcBef>
          <a:spcPts val="667"/>
        </a:spcBef>
        <a:spcAft>
          <a:spcPct val="0"/>
        </a:spcAft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rtl="0" eaLnBrk="0" fontAlgn="base" hangingPunct="0">
        <a:lnSpc>
          <a:spcPct val="90000"/>
        </a:lnSpc>
        <a:spcBef>
          <a:spcPts val="667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rtl="0" eaLnBrk="0" fontAlgn="base" hangingPunct="0">
        <a:lnSpc>
          <a:spcPct val="90000"/>
        </a:lnSpc>
        <a:spcBef>
          <a:spcPts val="667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48028E08-C9EC-DB50-D287-1DD0FD569247}"/>
              </a:ext>
            </a:extLst>
          </p:cNvPr>
          <p:cNvSpPr/>
          <p:nvPr/>
        </p:nvSpPr>
        <p:spPr>
          <a:xfrm>
            <a:off x="1788160" y="1442720"/>
            <a:ext cx="8615680" cy="3972560"/>
          </a:xfrm>
          <a:prstGeom prst="roundRect">
            <a:avLst>
              <a:gd name="adj" fmla="val 11036"/>
            </a:avLst>
          </a:prstGeom>
          <a:solidFill>
            <a:schemeClr val="l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63500">
            <a:bevelB w="152400" h="304800"/>
            <a:contourClr>
              <a:srgbClr val="FFFFFF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531" name="矩形 2">
            <a:extLst>
              <a:ext uri="{FF2B5EF4-FFF2-40B4-BE49-F238E27FC236}">
                <a16:creationId xmlns:a16="http://schemas.microsoft.com/office/drawing/2014/main" id="{9206ED7A-CC6D-4987-ACFF-D20B1AE874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48120" y="2206745"/>
            <a:ext cx="4896544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7200" b="1" dirty="0">
                <a:solidFill>
                  <a:srgbClr val="000000"/>
                </a:solidFill>
                <a:latin typeface="楷体" panose="02010609060101010101" pitchFamily="49" charset="-122"/>
              </a:rPr>
              <a:t>整理与复习（</a:t>
            </a:r>
            <a:r>
              <a:rPr lang="en-US" altLang="zh-CN" sz="7200" b="1" dirty="0">
                <a:solidFill>
                  <a:srgbClr val="000000"/>
                </a:solidFill>
                <a:latin typeface="楷体" panose="02010609060101010101" pitchFamily="49" charset="-122"/>
              </a:rPr>
              <a:t>2</a:t>
            </a:r>
            <a:r>
              <a:rPr lang="zh-CN" altLang="en-US" sz="7200" b="1" dirty="0">
                <a:solidFill>
                  <a:srgbClr val="000000"/>
                </a:solidFill>
                <a:latin typeface="楷体" panose="02010609060101010101" pitchFamily="49" charset="-122"/>
              </a:rPr>
              <a:t>）</a:t>
            </a:r>
          </a:p>
        </p:txBody>
      </p:sp>
      <p:sp useBgFill="1">
        <p:nvSpPr>
          <p:cNvPr id="11" name="任意多边形: 形状 10">
            <a:extLst>
              <a:ext uri="{FF2B5EF4-FFF2-40B4-BE49-F238E27FC236}">
                <a16:creationId xmlns:a16="http://schemas.microsoft.com/office/drawing/2014/main" id="{6B7079BE-902D-9E83-CFAE-86090927BC8F}"/>
              </a:ext>
            </a:extLst>
          </p:cNvPr>
          <p:cNvSpPr/>
          <p:nvPr/>
        </p:nvSpPr>
        <p:spPr>
          <a:xfrm>
            <a:off x="1788161" y="2473960"/>
            <a:ext cx="2682241" cy="1910080"/>
          </a:xfrm>
          <a:custGeom>
            <a:avLst/>
            <a:gdLst>
              <a:gd name="connsiteX0" fmla="*/ 0 w 2011681"/>
              <a:gd name="connsiteY0" fmla="*/ 0 h 1432560"/>
              <a:gd name="connsiteX1" fmla="*/ 1853584 w 2011681"/>
              <a:gd name="connsiteY1" fmla="*/ 0 h 1432560"/>
              <a:gd name="connsiteX2" fmla="*/ 2011681 w 2011681"/>
              <a:gd name="connsiteY2" fmla="*/ 158097 h 1432560"/>
              <a:gd name="connsiteX3" fmla="*/ 2011681 w 2011681"/>
              <a:gd name="connsiteY3" fmla="*/ 1274463 h 1432560"/>
              <a:gd name="connsiteX4" fmla="*/ 1853584 w 2011681"/>
              <a:gd name="connsiteY4" fmla="*/ 1432560 h 1432560"/>
              <a:gd name="connsiteX5" fmla="*/ 0 w 2011681"/>
              <a:gd name="connsiteY5" fmla="*/ 1432560 h 1432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11681" h="1432560">
                <a:moveTo>
                  <a:pt x="0" y="0"/>
                </a:moveTo>
                <a:lnTo>
                  <a:pt x="1853584" y="0"/>
                </a:lnTo>
                <a:cubicBezTo>
                  <a:pt x="1940899" y="0"/>
                  <a:pt x="2011681" y="70782"/>
                  <a:pt x="2011681" y="158097"/>
                </a:cubicBezTo>
                <a:lnTo>
                  <a:pt x="2011681" y="1274463"/>
                </a:lnTo>
                <a:cubicBezTo>
                  <a:pt x="2011681" y="1361778"/>
                  <a:pt x="1940899" y="1432560"/>
                  <a:pt x="1853584" y="1432560"/>
                </a:cubicBezTo>
                <a:lnTo>
                  <a:pt x="0" y="1432560"/>
                </a:lnTo>
                <a:close/>
              </a:path>
            </a:pathLst>
          </a:cu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63500">
            <a:bevelB w="152400" h="304800"/>
            <a:contourClr>
              <a:srgbClr val="FFFFFF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5FEF8B58-A40C-1816-E3D0-3B31397AAD5C}"/>
              </a:ext>
            </a:extLst>
          </p:cNvPr>
          <p:cNvCxnSpPr>
            <a:cxnSpLocks/>
          </p:cNvCxnSpPr>
          <p:nvPr/>
        </p:nvCxnSpPr>
        <p:spPr>
          <a:xfrm>
            <a:off x="5039360" y="2438400"/>
            <a:ext cx="0" cy="1945640"/>
          </a:xfrm>
          <a:prstGeom prst="line">
            <a:avLst/>
          </a:prstGeom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>
            <a:extLst>
              <a:ext uri="{FF2B5EF4-FFF2-40B4-BE49-F238E27FC236}">
                <a16:creationId xmlns:a16="http://schemas.microsoft.com/office/drawing/2014/main" id="{5831927F-F0A2-F8F0-A664-F595EFF96D50}"/>
              </a:ext>
            </a:extLst>
          </p:cNvPr>
          <p:cNvSpPr txBox="1"/>
          <p:nvPr/>
        </p:nvSpPr>
        <p:spPr>
          <a:xfrm>
            <a:off x="2800986" y="2875003"/>
            <a:ext cx="59503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400" b="1" dirty="0"/>
              <a:t>1</a:t>
            </a:r>
            <a:endParaRPr lang="zh-CN" altLang="en-US" sz="6400" b="1" dirty="0"/>
          </a:p>
        </p:txBody>
      </p:sp>
      <p:sp>
        <p:nvSpPr>
          <p:cNvPr id="15" name="副标题 2">
            <a:extLst>
              <a:ext uri="{FF2B5EF4-FFF2-40B4-BE49-F238E27FC236}">
                <a16:creationId xmlns:a16="http://schemas.microsoft.com/office/drawing/2014/main" id="{98CFD5B0-6C23-CAE1-80A1-DE7B9CE2A2D7}"/>
              </a:ext>
            </a:extLst>
          </p:cNvPr>
          <p:cNvSpPr txBox="1">
            <a:spLocks/>
          </p:cNvSpPr>
          <p:nvPr/>
        </p:nvSpPr>
        <p:spPr bwMode="auto">
          <a:xfrm>
            <a:off x="5709440" y="4640581"/>
            <a:ext cx="4267200" cy="510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867" dirty="0">
                <a:latin typeface="+mj-ea"/>
                <a:ea typeface="+mj-ea"/>
              </a:rPr>
              <a:t>北师大版三年级下册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C4D33B1-99A8-CD01-1478-B8F4D12B82FF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1001157" y="1043796"/>
            <a:ext cx="10618623" cy="14578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8. 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小马每天从家出发驮着粮食去磨坊，先上山，要走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9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分钟，走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630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米；再下山走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8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分钟到达磨坊。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2FF1E07-5DE4-FF93-2688-163A6A19C0D0}"/>
              </a:ext>
            </a:extLst>
          </p:cNvPr>
          <p:cNvSpPr txBox="1"/>
          <p:nvPr/>
        </p:nvSpPr>
        <p:spPr>
          <a:xfrm>
            <a:off x="8044414" y="643001"/>
            <a:ext cx="3782402" cy="4253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【</a:t>
            </a:r>
            <a:r>
              <a:rPr lang="zh-CN" altLang="en-US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选自教材</a:t>
            </a: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P18 </a:t>
            </a:r>
            <a:r>
              <a:rPr lang="zh-CN" altLang="en-US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第</a:t>
            </a: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8</a:t>
            </a:r>
            <a:r>
              <a:rPr lang="zh-CN" altLang="en-US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题</a:t>
            </a: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】</a:t>
            </a:r>
            <a:endParaRPr lang="zh-CN" altLang="en-US" sz="1865" dirty="0">
              <a:solidFill>
                <a:srgbClr val="7575D7"/>
              </a:solidFill>
              <a:latin typeface="+mn-lt"/>
              <a:ea typeface="黑体" panose="02010609060101010101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A433061-948E-52DC-FD1A-D7FDEBFD67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931" y="2954579"/>
            <a:ext cx="5488694" cy="2123832"/>
          </a:xfrm>
          <a:prstGeom prst="rect">
            <a:avLst/>
          </a:prstGeom>
        </p:spPr>
      </p:pic>
      <p:sp>
        <p:nvSpPr>
          <p:cNvPr id="6" name="标题 1">
            <a:extLst>
              <a:ext uri="{FF2B5EF4-FFF2-40B4-BE49-F238E27FC236}">
                <a16:creationId xmlns:a16="http://schemas.microsoft.com/office/drawing/2014/main" id="{0E31497E-3511-0B63-648B-7D53806E1246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1001157" y="2355011"/>
            <a:ext cx="10618623" cy="14578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）你知道了哪些数学信息？说一说，画一画。</a:t>
            </a:r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id="{39D3B345-B286-29FA-A8C9-5C2EFD3F6DAC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1858407" y="3076951"/>
            <a:ext cx="5243779" cy="7330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上山走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9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分钟，走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630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米；</a:t>
            </a:r>
          </a:p>
        </p:txBody>
      </p:sp>
      <p:sp>
        <p:nvSpPr>
          <p:cNvPr id="9" name="标题 1">
            <a:extLst>
              <a:ext uri="{FF2B5EF4-FFF2-40B4-BE49-F238E27FC236}">
                <a16:creationId xmlns:a16="http://schemas.microsoft.com/office/drawing/2014/main" id="{C947DDF7-241F-958F-18C2-A4025E703810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1858407" y="3720811"/>
            <a:ext cx="5243779" cy="8416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下山</a:t>
            </a:r>
            <a:r>
              <a:rPr lang="zh-CN" altLang="en-US" sz="2800" b="1" dirty="0">
                <a:solidFill>
                  <a:srgbClr val="FF0000"/>
                </a:solidFill>
                <a:ea typeface="黑体" panose="02010609060101010101" pitchFamily="49" charset="-122"/>
              </a:rPr>
              <a:t>走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8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分钟，每分钟走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90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米。</a:t>
            </a:r>
          </a:p>
        </p:txBody>
      </p:sp>
      <p:sp>
        <p:nvSpPr>
          <p:cNvPr id="10" name="左中括号 9">
            <a:extLst>
              <a:ext uri="{FF2B5EF4-FFF2-40B4-BE49-F238E27FC236}">
                <a16:creationId xmlns:a16="http://schemas.microsoft.com/office/drawing/2014/main" id="{E77B8973-C84F-A942-AB84-C1FBC9C9FD58}"/>
              </a:ext>
            </a:extLst>
          </p:cNvPr>
          <p:cNvSpPr/>
          <p:nvPr/>
        </p:nvSpPr>
        <p:spPr>
          <a:xfrm rot="16200000">
            <a:off x="7461252" y="4526934"/>
            <a:ext cx="180000" cy="2268000"/>
          </a:xfrm>
          <a:prstGeom prst="leftBracket">
            <a:avLst>
              <a:gd name="adj" fmla="val 0"/>
            </a:avLst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左中括号 10">
            <a:extLst>
              <a:ext uri="{FF2B5EF4-FFF2-40B4-BE49-F238E27FC236}">
                <a16:creationId xmlns:a16="http://schemas.microsoft.com/office/drawing/2014/main" id="{A0000CF9-5CAA-C800-410D-3221CCB2A8E0}"/>
              </a:ext>
            </a:extLst>
          </p:cNvPr>
          <p:cNvSpPr/>
          <p:nvPr/>
        </p:nvSpPr>
        <p:spPr>
          <a:xfrm rot="16200000">
            <a:off x="9894964" y="4364934"/>
            <a:ext cx="180000" cy="2592000"/>
          </a:xfrm>
          <a:prstGeom prst="leftBracket">
            <a:avLst>
              <a:gd name="adj" fmla="val 0"/>
            </a:avLst>
          </a:prstGeom>
          <a:ln w="28575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标题 1">
            <a:extLst>
              <a:ext uri="{FF2B5EF4-FFF2-40B4-BE49-F238E27FC236}">
                <a16:creationId xmlns:a16="http://schemas.microsoft.com/office/drawing/2014/main" id="{629CB4FD-98D6-3D1C-0CAE-F0B26B06C11E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6620908" y="5200650"/>
            <a:ext cx="1961118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/>
            <a:r>
              <a:rPr lang="zh-CN" altLang="en-US" sz="2400" b="1" dirty="0">
                <a:solidFill>
                  <a:srgbClr val="0070C0"/>
                </a:solidFill>
                <a:latin typeface="+mn-lt"/>
                <a:ea typeface="+mj-ea"/>
              </a:rPr>
              <a:t>上山走</a:t>
            </a:r>
            <a:r>
              <a:rPr lang="en-US" altLang="zh-CN" sz="2400" b="1" dirty="0">
                <a:solidFill>
                  <a:srgbClr val="0070C0"/>
                </a:solidFill>
                <a:latin typeface="+mn-lt"/>
                <a:ea typeface="+mj-ea"/>
              </a:rPr>
              <a:t>9</a:t>
            </a:r>
            <a:r>
              <a:rPr lang="zh-CN" altLang="en-US" sz="2400" b="1" dirty="0">
                <a:solidFill>
                  <a:srgbClr val="0070C0"/>
                </a:solidFill>
                <a:latin typeface="+mn-lt"/>
                <a:ea typeface="+mj-ea"/>
              </a:rPr>
              <a:t>分钟</a:t>
            </a:r>
          </a:p>
        </p:txBody>
      </p:sp>
      <p:sp>
        <p:nvSpPr>
          <p:cNvPr id="13" name="标题 1">
            <a:extLst>
              <a:ext uri="{FF2B5EF4-FFF2-40B4-BE49-F238E27FC236}">
                <a16:creationId xmlns:a16="http://schemas.microsoft.com/office/drawing/2014/main" id="{0DAA05A2-4BA0-FA58-F170-C5B6D09C96F7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6820932" y="5782052"/>
            <a:ext cx="1437243" cy="47587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algn="ctr" eaLnBrk="1" hangingPunct="1"/>
            <a:r>
              <a:rPr lang="en-US" altLang="zh-CN" sz="2400" b="1" dirty="0">
                <a:solidFill>
                  <a:srgbClr val="0070C0"/>
                </a:solidFill>
                <a:latin typeface="+mn-lt"/>
                <a:ea typeface="+mj-ea"/>
              </a:rPr>
              <a:t>630</a:t>
            </a:r>
            <a:r>
              <a:rPr lang="zh-CN" altLang="en-US" sz="2400" b="1" dirty="0">
                <a:solidFill>
                  <a:srgbClr val="0070C0"/>
                </a:solidFill>
                <a:latin typeface="+mn-lt"/>
                <a:ea typeface="+mj-ea"/>
              </a:rPr>
              <a:t>米</a:t>
            </a:r>
          </a:p>
        </p:txBody>
      </p:sp>
      <p:sp>
        <p:nvSpPr>
          <p:cNvPr id="14" name="标题 1">
            <a:extLst>
              <a:ext uri="{FF2B5EF4-FFF2-40B4-BE49-F238E27FC236}">
                <a16:creationId xmlns:a16="http://schemas.microsoft.com/office/drawing/2014/main" id="{40F2E0C5-2B3C-F0FE-00FF-F1E051B31574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9002158" y="5200650"/>
            <a:ext cx="1961118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/>
            <a:r>
              <a:rPr lang="zh-CN" altLang="en-US" sz="2400" b="1" dirty="0">
                <a:solidFill>
                  <a:srgbClr val="FF00FF"/>
                </a:solidFill>
                <a:latin typeface="+mn-lt"/>
                <a:ea typeface="+mj-ea"/>
              </a:rPr>
              <a:t>下山走</a:t>
            </a:r>
            <a:r>
              <a:rPr lang="en-US" altLang="zh-CN" sz="2400" b="1" dirty="0">
                <a:solidFill>
                  <a:srgbClr val="FF00FF"/>
                </a:solidFill>
                <a:latin typeface="+mn-lt"/>
                <a:ea typeface="+mj-ea"/>
              </a:rPr>
              <a:t>8</a:t>
            </a:r>
            <a:r>
              <a:rPr lang="zh-CN" altLang="en-US" sz="2400" b="1" dirty="0">
                <a:solidFill>
                  <a:srgbClr val="FF00FF"/>
                </a:solidFill>
                <a:latin typeface="+mn-lt"/>
                <a:ea typeface="+mj-ea"/>
              </a:rPr>
              <a:t>分钟</a:t>
            </a:r>
          </a:p>
        </p:txBody>
      </p:sp>
      <p:sp>
        <p:nvSpPr>
          <p:cNvPr id="15" name="标题 1">
            <a:extLst>
              <a:ext uri="{FF2B5EF4-FFF2-40B4-BE49-F238E27FC236}">
                <a16:creationId xmlns:a16="http://schemas.microsoft.com/office/drawing/2014/main" id="{0F78E4FD-B1A3-FE9E-A94E-B7B37BE79C0B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8773557" y="5782052"/>
            <a:ext cx="2294494" cy="47587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algn="ctr" eaLnBrk="1" hangingPunct="1"/>
            <a:r>
              <a:rPr lang="zh-CN" altLang="en-US" sz="2400" b="1" dirty="0">
                <a:solidFill>
                  <a:srgbClr val="FF00FF"/>
                </a:solidFill>
                <a:latin typeface="+mn-lt"/>
                <a:ea typeface="+mj-ea"/>
              </a:rPr>
              <a:t>每分钟走</a:t>
            </a:r>
            <a:r>
              <a:rPr lang="en-US" altLang="zh-CN" sz="2400" b="1" dirty="0">
                <a:solidFill>
                  <a:srgbClr val="FF00FF"/>
                </a:solidFill>
                <a:latin typeface="+mn-lt"/>
                <a:ea typeface="+mj-ea"/>
              </a:rPr>
              <a:t>90</a:t>
            </a:r>
            <a:r>
              <a:rPr lang="zh-CN" altLang="en-US" sz="2400" b="1" dirty="0">
                <a:solidFill>
                  <a:srgbClr val="FF00FF"/>
                </a:solidFill>
                <a:latin typeface="+mn-lt"/>
                <a:ea typeface="+mj-ea"/>
              </a:rPr>
              <a:t>米</a:t>
            </a:r>
          </a:p>
        </p:txBody>
      </p:sp>
    </p:spTree>
    <p:extLst>
      <p:ext uri="{BB962C8B-B14F-4D97-AF65-F5344CB8AC3E}">
        <p14:creationId xmlns:p14="http://schemas.microsoft.com/office/powerpoint/2010/main" val="1875415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 animBg="1"/>
      <p:bldP spid="11" grpId="0" animBg="1"/>
      <p:bldP spid="12" grpId="0"/>
      <p:bldP spid="13" grpId="0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B7A75E96-435E-2089-D79B-E51D5141617C}"/>
              </a:ext>
            </a:extLst>
          </p:cNvPr>
          <p:cNvSpPr/>
          <p:nvPr/>
        </p:nvSpPr>
        <p:spPr>
          <a:xfrm>
            <a:off x="7124700" y="1133475"/>
            <a:ext cx="3324225" cy="628650"/>
          </a:xfrm>
          <a:prstGeom prst="rect">
            <a:avLst/>
          </a:prstGeom>
          <a:solidFill>
            <a:srgbClr val="FFFF99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1">
            <a:extLst>
              <a:ext uri="{FF2B5EF4-FFF2-40B4-BE49-F238E27FC236}">
                <a16:creationId xmlns:a16="http://schemas.microsoft.com/office/drawing/2014/main" id="{C646D6C0-695F-99AB-BDA0-AA410E413994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1001157" y="2337759"/>
            <a:ext cx="10670383" cy="7936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）小马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8:00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出发，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5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分钟后大约走到什么位置？在图中标出来。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1690840D-BF54-2EEA-5341-F0065BDD2229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1001157" y="1043796"/>
            <a:ext cx="10618623" cy="14578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8. 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小马每天从家出发驮着粮食去磨坊，先上山，要走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9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分钟，走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630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米；再下山走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8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分钟到达磨坊。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01A4D8F-3484-D978-B9E1-C83CAF9C8B02}"/>
              </a:ext>
            </a:extLst>
          </p:cNvPr>
          <p:cNvSpPr txBox="1"/>
          <p:nvPr/>
        </p:nvSpPr>
        <p:spPr>
          <a:xfrm>
            <a:off x="8044414" y="643001"/>
            <a:ext cx="3782402" cy="4253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【</a:t>
            </a:r>
            <a:r>
              <a:rPr lang="zh-CN" altLang="en-US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选自教材</a:t>
            </a: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P18 </a:t>
            </a:r>
            <a:r>
              <a:rPr lang="zh-CN" altLang="en-US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第</a:t>
            </a: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8</a:t>
            </a:r>
            <a:r>
              <a:rPr lang="zh-CN" altLang="en-US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题</a:t>
            </a: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】</a:t>
            </a:r>
            <a:endParaRPr lang="zh-CN" altLang="en-US" sz="1865" dirty="0">
              <a:solidFill>
                <a:srgbClr val="7575D7"/>
              </a:solidFill>
              <a:latin typeface="+mn-lt"/>
              <a:ea typeface="黑体" panose="02010609060101010101" charset="-122"/>
            </a:endParaRPr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74CF6D7E-4303-35A1-9517-907E36E328F2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1001157" y="4229460"/>
            <a:ext cx="5456793" cy="12569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>
              <a:lnSpc>
                <a:spcPct val="130000"/>
              </a:lnSpc>
            </a:pP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）小马每天从家去磨坊要走多少米？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2358E614-6B7B-E829-4F61-8024D796BC7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931" y="2954579"/>
            <a:ext cx="5488694" cy="2123832"/>
          </a:xfrm>
          <a:prstGeom prst="rect">
            <a:avLst/>
          </a:prstGeom>
        </p:spPr>
      </p:pic>
      <p:sp>
        <p:nvSpPr>
          <p:cNvPr id="8" name="左中括号 7">
            <a:extLst>
              <a:ext uri="{FF2B5EF4-FFF2-40B4-BE49-F238E27FC236}">
                <a16:creationId xmlns:a16="http://schemas.microsoft.com/office/drawing/2014/main" id="{80F555F0-4056-8AED-A4B0-1FD6479F70EB}"/>
              </a:ext>
            </a:extLst>
          </p:cNvPr>
          <p:cNvSpPr/>
          <p:nvPr/>
        </p:nvSpPr>
        <p:spPr>
          <a:xfrm rot="16200000">
            <a:off x="7461252" y="4526934"/>
            <a:ext cx="180000" cy="2268000"/>
          </a:xfrm>
          <a:prstGeom prst="leftBracket">
            <a:avLst>
              <a:gd name="adj" fmla="val 0"/>
            </a:avLst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左中括号 8">
            <a:extLst>
              <a:ext uri="{FF2B5EF4-FFF2-40B4-BE49-F238E27FC236}">
                <a16:creationId xmlns:a16="http://schemas.microsoft.com/office/drawing/2014/main" id="{BE8437D2-6469-30BA-2BCF-2265B9D0410B}"/>
              </a:ext>
            </a:extLst>
          </p:cNvPr>
          <p:cNvSpPr/>
          <p:nvPr/>
        </p:nvSpPr>
        <p:spPr>
          <a:xfrm rot="16200000">
            <a:off x="9894964" y="4364934"/>
            <a:ext cx="180000" cy="2592000"/>
          </a:xfrm>
          <a:prstGeom prst="leftBracket">
            <a:avLst>
              <a:gd name="adj" fmla="val 0"/>
            </a:avLst>
          </a:prstGeom>
          <a:ln w="28575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>
            <a:extLst>
              <a:ext uri="{FF2B5EF4-FFF2-40B4-BE49-F238E27FC236}">
                <a16:creationId xmlns:a16="http://schemas.microsoft.com/office/drawing/2014/main" id="{53E8EBB7-A347-BB0A-5E3D-02CA70750431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6620908" y="5200650"/>
            <a:ext cx="1961118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/>
            <a:r>
              <a:rPr lang="zh-CN" altLang="en-US" sz="2400" b="1" dirty="0">
                <a:solidFill>
                  <a:srgbClr val="0070C0"/>
                </a:solidFill>
                <a:latin typeface="+mn-lt"/>
                <a:ea typeface="+mj-ea"/>
              </a:rPr>
              <a:t>上山走</a:t>
            </a:r>
            <a:r>
              <a:rPr lang="en-US" altLang="zh-CN" sz="2400" b="1" dirty="0">
                <a:solidFill>
                  <a:srgbClr val="0070C0"/>
                </a:solidFill>
                <a:latin typeface="+mn-lt"/>
                <a:ea typeface="+mj-ea"/>
              </a:rPr>
              <a:t>9</a:t>
            </a:r>
            <a:r>
              <a:rPr lang="zh-CN" altLang="en-US" sz="2400" b="1" dirty="0">
                <a:solidFill>
                  <a:srgbClr val="0070C0"/>
                </a:solidFill>
                <a:latin typeface="+mn-lt"/>
                <a:ea typeface="+mj-ea"/>
              </a:rPr>
              <a:t>分钟</a:t>
            </a:r>
          </a:p>
        </p:txBody>
      </p:sp>
      <p:sp>
        <p:nvSpPr>
          <p:cNvPr id="11" name="标题 1">
            <a:extLst>
              <a:ext uri="{FF2B5EF4-FFF2-40B4-BE49-F238E27FC236}">
                <a16:creationId xmlns:a16="http://schemas.microsoft.com/office/drawing/2014/main" id="{C9E28B08-D541-86DA-1ADD-514C16CB06A7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6820932" y="5782052"/>
            <a:ext cx="1437243" cy="47587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algn="ctr" eaLnBrk="1" hangingPunct="1"/>
            <a:r>
              <a:rPr lang="en-US" altLang="zh-CN" sz="2400" b="1" dirty="0">
                <a:solidFill>
                  <a:srgbClr val="0070C0"/>
                </a:solidFill>
                <a:latin typeface="+mn-lt"/>
                <a:ea typeface="+mj-ea"/>
              </a:rPr>
              <a:t>630</a:t>
            </a:r>
            <a:r>
              <a:rPr lang="zh-CN" altLang="en-US" sz="2400" b="1" dirty="0">
                <a:solidFill>
                  <a:srgbClr val="0070C0"/>
                </a:solidFill>
                <a:latin typeface="+mn-lt"/>
                <a:ea typeface="+mj-ea"/>
              </a:rPr>
              <a:t>米</a:t>
            </a:r>
          </a:p>
        </p:txBody>
      </p:sp>
      <p:sp>
        <p:nvSpPr>
          <p:cNvPr id="12" name="标题 1">
            <a:extLst>
              <a:ext uri="{FF2B5EF4-FFF2-40B4-BE49-F238E27FC236}">
                <a16:creationId xmlns:a16="http://schemas.microsoft.com/office/drawing/2014/main" id="{D42530C6-213E-E919-A3B7-2700AF0AB1F1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9002158" y="5200650"/>
            <a:ext cx="1961118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/>
            <a:r>
              <a:rPr lang="zh-CN" altLang="en-US" sz="2400" b="1" dirty="0">
                <a:solidFill>
                  <a:srgbClr val="FF00FF"/>
                </a:solidFill>
                <a:latin typeface="+mn-lt"/>
                <a:ea typeface="+mj-ea"/>
              </a:rPr>
              <a:t>下山走</a:t>
            </a:r>
            <a:r>
              <a:rPr lang="en-US" altLang="zh-CN" sz="2400" b="1" dirty="0">
                <a:solidFill>
                  <a:srgbClr val="FF00FF"/>
                </a:solidFill>
                <a:latin typeface="+mn-lt"/>
                <a:ea typeface="+mj-ea"/>
              </a:rPr>
              <a:t>8</a:t>
            </a:r>
            <a:r>
              <a:rPr lang="zh-CN" altLang="en-US" sz="2400" b="1" dirty="0">
                <a:solidFill>
                  <a:srgbClr val="FF00FF"/>
                </a:solidFill>
                <a:latin typeface="+mn-lt"/>
                <a:ea typeface="+mj-ea"/>
              </a:rPr>
              <a:t>分钟</a:t>
            </a:r>
          </a:p>
        </p:txBody>
      </p:sp>
      <p:sp>
        <p:nvSpPr>
          <p:cNvPr id="13" name="标题 1">
            <a:extLst>
              <a:ext uri="{FF2B5EF4-FFF2-40B4-BE49-F238E27FC236}">
                <a16:creationId xmlns:a16="http://schemas.microsoft.com/office/drawing/2014/main" id="{188E5CCB-4C62-C5D9-B241-137E82B8D202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8773557" y="5782052"/>
            <a:ext cx="2294494" cy="47587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algn="ctr" eaLnBrk="1" hangingPunct="1"/>
            <a:r>
              <a:rPr lang="zh-CN" altLang="en-US" sz="2400" b="1" dirty="0">
                <a:solidFill>
                  <a:srgbClr val="FF00FF"/>
                </a:solidFill>
                <a:latin typeface="+mn-lt"/>
                <a:ea typeface="+mj-ea"/>
              </a:rPr>
              <a:t>每分钟走</a:t>
            </a:r>
            <a:r>
              <a:rPr lang="en-US" altLang="zh-CN" sz="2400" b="1" dirty="0">
                <a:solidFill>
                  <a:srgbClr val="FF00FF"/>
                </a:solidFill>
                <a:latin typeface="+mn-lt"/>
                <a:ea typeface="+mj-ea"/>
              </a:rPr>
              <a:t>90</a:t>
            </a:r>
            <a:r>
              <a:rPr lang="zh-CN" altLang="en-US" sz="2400" b="1" dirty="0">
                <a:solidFill>
                  <a:srgbClr val="FF00FF"/>
                </a:solidFill>
                <a:latin typeface="+mn-lt"/>
                <a:ea typeface="+mj-ea"/>
              </a:rPr>
              <a:t>米</a:t>
            </a: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B279E902-3701-2432-77CE-149A41AF5E47}"/>
              </a:ext>
            </a:extLst>
          </p:cNvPr>
          <p:cNvSpPr/>
          <p:nvPr/>
        </p:nvSpPr>
        <p:spPr>
          <a:xfrm>
            <a:off x="4305300" y="2419350"/>
            <a:ext cx="447675" cy="600075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23FC304F-B722-A785-E2BE-EA1D21EF4929}"/>
              </a:ext>
            </a:extLst>
          </p:cNvPr>
          <p:cNvSpPr txBox="1"/>
          <p:nvPr/>
        </p:nvSpPr>
        <p:spPr>
          <a:xfrm>
            <a:off x="1838325" y="3119735"/>
            <a:ext cx="4914900" cy="10009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400" b="1" i="0" u="none" strike="noStrike" baseline="0" dirty="0">
                <a:solidFill>
                  <a:srgbClr val="FF0000"/>
                </a:solidFill>
                <a:latin typeface="+mn-lt"/>
              </a:rPr>
              <a:t>上山一共走</a:t>
            </a:r>
            <a:r>
              <a:rPr lang="en-US" altLang="zh-CN" sz="2400" b="1" i="0" u="none" strike="noStrike" baseline="0" dirty="0">
                <a:solidFill>
                  <a:srgbClr val="FF0000"/>
                </a:solidFill>
                <a:latin typeface="+mn-lt"/>
              </a:rPr>
              <a:t>9</a:t>
            </a:r>
            <a:r>
              <a:rPr lang="zh-CN" altLang="en-US" sz="2400" b="1" i="0" u="none" strike="noStrike" baseline="0" dirty="0">
                <a:solidFill>
                  <a:srgbClr val="FF0000"/>
                </a:solidFill>
                <a:latin typeface="+mn-lt"/>
              </a:rPr>
              <a:t>分钟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5</a:t>
            </a:r>
            <a:r>
              <a:rPr lang="zh-CN" altLang="en-US" sz="2400" b="1" i="0" u="none" strike="noStrike" baseline="0" dirty="0">
                <a:solidFill>
                  <a:srgbClr val="FF0000"/>
                </a:solidFill>
                <a:latin typeface="+mn-lt"/>
              </a:rPr>
              <a:t>分钟大约是走到上山路段一半多一些的位置。</a:t>
            </a:r>
            <a:endParaRPr lang="zh-CN" altLang="en-US" sz="2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8" name="星形: 五角 17">
            <a:extLst>
              <a:ext uri="{FF2B5EF4-FFF2-40B4-BE49-F238E27FC236}">
                <a16:creationId xmlns:a16="http://schemas.microsoft.com/office/drawing/2014/main" id="{C7BB5317-3F5A-9842-CD77-1BDAEEAD2865}"/>
              </a:ext>
            </a:extLst>
          </p:cNvPr>
          <p:cNvSpPr/>
          <p:nvPr/>
        </p:nvSpPr>
        <p:spPr>
          <a:xfrm>
            <a:off x="8234362" y="3862388"/>
            <a:ext cx="190500" cy="190500"/>
          </a:xfrm>
          <a:prstGeom prst="star5">
            <a:avLst/>
          </a:prstGeom>
          <a:solidFill>
            <a:srgbClr val="FFA3FF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标题 1">
            <a:extLst>
              <a:ext uri="{FF2B5EF4-FFF2-40B4-BE49-F238E27FC236}">
                <a16:creationId xmlns:a16="http://schemas.microsoft.com/office/drawing/2014/main" id="{EEF4F6B7-606F-0889-0AAC-DF0334EACE94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1904987" y="5524043"/>
            <a:ext cx="4144329" cy="4879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630 + 90×8 = 1350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（米）</a:t>
            </a:r>
          </a:p>
        </p:txBody>
      </p:sp>
    </p:spTree>
    <p:extLst>
      <p:ext uri="{BB962C8B-B14F-4D97-AF65-F5344CB8AC3E}">
        <p14:creationId xmlns:p14="http://schemas.microsoft.com/office/powerpoint/2010/main" val="2495855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7" grpId="0"/>
      <p:bldP spid="18" grpId="0" animBg="1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384AC9D6-F076-BD7D-AF71-38D1C3C8D83B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7536345" y="2780415"/>
            <a:ext cx="4016248" cy="4039530"/>
          </a:xfrm>
          <a:prstGeom prst="rect">
            <a:avLst/>
          </a:prstGeom>
        </p:spPr>
      </p:pic>
      <p:sp>
        <p:nvSpPr>
          <p:cNvPr id="9" name="对话气泡: 圆角矩形 8">
            <a:extLst>
              <a:ext uri="{FF2B5EF4-FFF2-40B4-BE49-F238E27FC236}">
                <a16:creationId xmlns:a16="http://schemas.microsoft.com/office/drawing/2014/main" id="{1365A544-F9FA-21D5-17C2-6A5D2C52F940}"/>
              </a:ext>
            </a:extLst>
          </p:cNvPr>
          <p:cNvSpPr/>
          <p:nvPr/>
        </p:nvSpPr>
        <p:spPr>
          <a:xfrm>
            <a:off x="2174837" y="2007825"/>
            <a:ext cx="5708631" cy="2010554"/>
          </a:xfrm>
          <a:prstGeom prst="wedgeRoundRectCallout">
            <a:avLst>
              <a:gd name="adj1" fmla="val 65252"/>
              <a:gd name="adj2" fmla="val 28132"/>
              <a:gd name="adj3" fmla="val 16667"/>
            </a:avLst>
          </a:prstGeom>
          <a:solidFill>
            <a:sysClr val="window" lastClr="FFFFFF"/>
          </a:solidFill>
          <a:ln w="19050" cap="flat" cmpd="sng" algn="ctr">
            <a:solidFill>
              <a:srgbClr val="E97132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lvl="0" indent="0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607695" lvl="1" indent="-150495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1217295" lvl="2" indent="-302895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826895" lvl="3" indent="-455295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2436495" lvl="4" indent="-607695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3048000" lvl="5" indent="-607695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3657600" lvl="6" indent="-607695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4267200" lvl="7" indent="-607695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4876800" lvl="8" indent="-607695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楷体" panose="02010609060101010101" pitchFamily="49" charset="-122"/>
                <a:cs typeface="+mn-cs"/>
              </a:rPr>
              <a:t>通过本节课的学习，你有哪些收获？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8FDF5F22-CC7E-70A4-03D7-E00ED63602E8}"/>
              </a:ext>
            </a:extLst>
          </p:cNvPr>
          <p:cNvGrpSpPr/>
          <p:nvPr/>
        </p:nvGrpSpPr>
        <p:grpSpPr>
          <a:xfrm>
            <a:off x="-140335" y="179070"/>
            <a:ext cx="3889947" cy="1188720"/>
            <a:chOff x="3315485" y="230056"/>
            <a:chExt cx="3289230" cy="937316"/>
          </a:xfrm>
        </p:grpSpPr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22ED57B2-9FBF-AFDB-DAB7-A76373B6247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5000" b="35651"/>
            <a:stretch>
              <a:fillRect/>
            </a:stretch>
          </p:blipFill>
          <p:spPr>
            <a:xfrm flipH="1">
              <a:off x="3315485" y="230056"/>
              <a:ext cx="3193708" cy="937316"/>
            </a:xfrm>
            <a:prstGeom prst="rect">
              <a:avLst/>
            </a:prstGeom>
          </p:spPr>
        </p:pic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AD31B208-4424-C087-E7ED-406802183D74}"/>
                </a:ext>
              </a:extLst>
            </p:cNvPr>
            <p:cNvSpPr txBox="1"/>
            <p:nvPr/>
          </p:nvSpPr>
          <p:spPr bwMode="auto">
            <a:xfrm>
              <a:off x="4275417" y="387187"/>
              <a:ext cx="2329298" cy="6614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zh-CN" altLang="en-US" sz="3735" b="1" dirty="0">
                  <a:latin typeface="黑体" panose="02010609060101010101" charset="-122"/>
                  <a:ea typeface="黑体" panose="02010609060101010101" charset="-122"/>
                </a:rPr>
                <a:t>课堂小结</a:t>
              </a: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D4D5D2A-D147-879F-9F33-FF3730082919}"/>
              </a:ext>
            </a:extLst>
          </p:cNvPr>
          <p:cNvSpPr txBox="1"/>
          <p:nvPr/>
        </p:nvSpPr>
        <p:spPr>
          <a:xfrm>
            <a:off x="1425963" y="3021132"/>
            <a:ext cx="9340074" cy="9220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 dirty="0">
                <a:solidFill>
                  <a:srgbClr val="000000"/>
                </a:solidFill>
                <a:ea typeface="楷体" panose="02010609060101010101" pitchFamily="49" charset="-122"/>
                <a:cs typeface="Arial" panose="020B0604020202020204" pitchFamily="34" charset="0"/>
              </a:rPr>
              <a:t>见“状元成才路”系列丛书对应课时作业。</a:t>
            </a:r>
            <a:endParaRPr lang="zh-CN" altLang="en-US" sz="7200" b="1" dirty="0">
              <a:solidFill>
                <a:prstClr val="black"/>
              </a:solidFill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5F1A842-1167-E1FB-05BC-B4836A3419F8}"/>
              </a:ext>
            </a:extLst>
          </p:cNvPr>
          <p:cNvGrpSpPr/>
          <p:nvPr/>
        </p:nvGrpSpPr>
        <p:grpSpPr>
          <a:xfrm>
            <a:off x="-140335" y="179070"/>
            <a:ext cx="3797927" cy="1187450"/>
            <a:chOff x="3315485" y="230056"/>
            <a:chExt cx="3214122" cy="937316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3E3613B7-BE2D-86DE-2A39-0D34B4A44D7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5000" b="35651"/>
            <a:stretch>
              <a:fillRect/>
            </a:stretch>
          </p:blipFill>
          <p:spPr>
            <a:xfrm flipH="1">
              <a:off x="3315485" y="230056"/>
              <a:ext cx="3193708" cy="937316"/>
            </a:xfrm>
            <a:prstGeom prst="rect">
              <a:avLst/>
            </a:prstGeom>
          </p:spPr>
        </p:pic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71B3226B-D644-F103-F154-B8268BAABB55}"/>
                </a:ext>
              </a:extLst>
            </p:cNvPr>
            <p:cNvSpPr txBox="1"/>
            <p:nvPr/>
          </p:nvSpPr>
          <p:spPr bwMode="auto">
            <a:xfrm>
              <a:off x="4200309" y="387209"/>
              <a:ext cx="2329298" cy="6606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zh-CN" altLang="en-US" sz="3730" b="1" spc="300" dirty="0">
                  <a:latin typeface="黑体" panose="02010609060101010101" charset="-122"/>
                  <a:ea typeface="黑体" panose="02010609060101010101" charset="-122"/>
                  <a:sym typeface="+mn-ea"/>
                </a:rPr>
                <a:t>课后作业</a:t>
              </a:r>
              <a:endParaRPr lang="zh-CN" altLang="en-US" sz="3735" b="1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442693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B0CE8F9-3C98-4CFC-8AC4-62470073D2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885" y="9203"/>
            <a:ext cx="12150227" cy="6839591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图片 4">
            <a:extLst>
              <a:ext uri="{FF2B5EF4-FFF2-40B4-BE49-F238E27FC236}">
                <a16:creationId xmlns:a16="http://schemas.microsoft.com/office/drawing/2014/main" id="{0CB68509-C7C6-4C46-933B-4150F698A7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1" y="0"/>
            <a:ext cx="121793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5E89586B-E532-430F-D8F3-84156F7FE897}"/>
              </a:ext>
            </a:extLst>
          </p:cNvPr>
          <p:cNvSpPr/>
          <p:nvPr/>
        </p:nvSpPr>
        <p:spPr>
          <a:xfrm>
            <a:off x="303443" y="301450"/>
            <a:ext cx="3278038" cy="952224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3D7F937D-6592-E44F-B165-BEF55337760D}"/>
              </a:ext>
            </a:extLst>
          </p:cNvPr>
          <p:cNvGrpSpPr/>
          <p:nvPr/>
        </p:nvGrpSpPr>
        <p:grpSpPr>
          <a:xfrm>
            <a:off x="428835" y="506602"/>
            <a:ext cx="2848375" cy="613860"/>
            <a:chOff x="321626" y="379951"/>
            <a:chExt cx="3245485" cy="699442"/>
          </a:xfrm>
        </p:grpSpPr>
        <p:sp>
          <p:nvSpPr>
            <p:cNvPr id="9" name="Block Arc 15">
              <a:extLst>
                <a:ext uri="{FF2B5EF4-FFF2-40B4-BE49-F238E27FC236}">
                  <a16:creationId xmlns:a16="http://schemas.microsoft.com/office/drawing/2014/main" id="{A1E2F987-623E-48F4-D3D9-BCE4A199B357}"/>
                </a:ext>
              </a:extLst>
            </p:cNvPr>
            <p:cNvSpPr/>
            <p:nvPr/>
          </p:nvSpPr>
          <p:spPr>
            <a:xfrm>
              <a:off x="373026" y="379951"/>
              <a:ext cx="573411" cy="537578"/>
            </a:xfrm>
            <a:custGeom>
              <a:avLst/>
              <a:gdLst>
                <a:gd name="T0" fmla="*/ 11200 w 12800"/>
                <a:gd name="T1" fmla="*/ 0 h 12000"/>
                <a:gd name="T2" fmla="*/ 6606 w 12800"/>
                <a:gd name="T3" fmla="*/ 1715 h 12000"/>
                <a:gd name="T4" fmla="*/ 6194 w 12800"/>
                <a:gd name="T5" fmla="*/ 1715 h 12000"/>
                <a:gd name="T6" fmla="*/ 1600 w 12800"/>
                <a:gd name="T7" fmla="*/ 0 h 12000"/>
                <a:gd name="T8" fmla="*/ 0 w 12800"/>
                <a:gd name="T9" fmla="*/ 8800 h 12000"/>
                <a:gd name="T10" fmla="*/ 5006 w 12800"/>
                <a:gd name="T11" fmla="*/ 11886 h 12000"/>
                <a:gd name="T12" fmla="*/ 6400 w 12800"/>
                <a:gd name="T13" fmla="*/ 11771 h 12000"/>
                <a:gd name="T14" fmla="*/ 7794 w 12800"/>
                <a:gd name="T15" fmla="*/ 11886 h 12000"/>
                <a:gd name="T16" fmla="*/ 12800 w 12800"/>
                <a:gd name="T17" fmla="*/ 8800 h 12000"/>
                <a:gd name="T18" fmla="*/ 12097 w 12800"/>
                <a:gd name="T19" fmla="*/ 275 h 12000"/>
                <a:gd name="T20" fmla="*/ 1600 w 12800"/>
                <a:gd name="T21" fmla="*/ 8800 h 12000"/>
                <a:gd name="T22" fmla="*/ 5600 w 12800"/>
                <a:gd name="T23" fmla="*/ 3200 h 12000"/>
                <a:gd name="T24" fmla="*/ 11200 w 12800"/>
                <a:gd name="T25" fmla="*/ 8800 h 12000"/>
                <a:gd name="T26" fmla="*/ 7200 w 12800"/>
                <a:gd name="T27" fmla="*/ 3200 h 12000"/>
                <a:gd name="T28" fmla="*/ 11200 w 12800"/>
                <a:gd name="T29" fmla="*/ 8800 h 12000"/>
                <a:gd name="T30" fmla="*/ 2400 w 12800"/>
                <a:gd name="T31" fmla="*/ 2720 h 12000"/>
                <a:gd name="T32" fmla="*/ 4800 w 12800"/>
                <a:gd name="T33" fmla="*/ 4480 h 12000"/>
                <a:gd name="T34" fmla="*/ 4800 w 12800"/>
                <a:gd name="T35" fmla="*/ 5280 h 12000"/>
                <a:gd name="T36" fmla="*/ 2400 w 12800"/>
                <a:gd name="T37" fmla="*/ 5120 h 12000"/>
                <a:gd name="T38" fmla="*/ 4800 w 12800"/>
                <a:gd name="T39" fmla="*/ 5280 h 12000"/>
                <a:gd name="T40" fmla="*/ 2400 w 12800"/>
                <a:gd name="T41" fmla="*/ 5920 h 12000"/>
                <a:gd name="T42" fmla="*/ 4800 w 12800"/>
                <a:gd name="T43" fmla="*/ 7680 h 12000"/>
                <a:gd name="T44" fmla="*/ 4800 w 12800"/>
                <a:gd name="T45" fmla="*/ 8480 h 12000"/>
                <a:gd name="T46" fmla="*/ 2400 w 12800"/>
                <a:gd name="T47" fmla="*/ 8320 h 12000"/>
                <a:gd name="T48" fmla="*/ 4800 w 12800"/>
                <a:gd name="T49" fmla="*/ 8480 h 12000"/>
                <a:gd name="T50" fmla="*/ 8000 w 12800"/>
                <a:gd name="T51" fmla="*/ 8480 h 12000"/>
                <a:gd name="T52" fmla="*/ 10400 w 12800"/>
                <a:gd name="T53" fmla="*/ 8321 h 12000"/>
                <a:gd name="T54" fmla="*/ 10400 w 12800"/>
                <a:gd name="T55" fmla="*/ 5920 h 12000"/>
                <a:gd name="T56" fmla="*/ 8000 w 12800"/>
                <a:gd name="T57" fmla="*/ 7680 h 12000"/>
                <a:gd name="T58" fmla="*/ 10400 w 12800"/>
                <a:gd name="T59" fmla="*/ 5920 h 12000"/>
                <a:gd name="T60" fmla="*/ 8000 w 12800"/>
                <a:gd name="T61" fmla="*/ 5280 h 12000"/>
                <a:gd name="T62" fmla="*/ 10400 w 12800"/>
                <a:gd name="T63" fmla="*/ 5120 h 12000"/>
                <a:gd name="T64" fmla="*/ 10400 w 12800"/>
                <a:gd name="T65" fmla="*/ 2720 h 12000"/>
                <a:gd name="T66" fmla="*/ 8000 w 12800"/>
                <a:gd name="T67" fmla="*/ 4480 h 12000"/>
                <a:gd name="T68" fmla="*/ 10400 w 12800"/>
                <a:gd name="T69" fmla="*/ 272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00" h="12000">
                  <a:moveTo>
                    <a:pt x="12097" y="275"/>
                  </a:moveTo>
                  <a:cubicBezTo>
                    <a:pt x="11832" y="96"/>
                    <a:pt x="11520" y="0"/>
                    <a:pt x="11200" y="0"/>
                  </a:cubicBezTo>
                  <a:cubicBezTo>
                    <a:pt x="10996" y="0"/>
                    <a:pt x="10795" y="39"/>
                    <a:pt x="10606" y="115"/>
                  </a:cubicBezTo>
                  <a:lnTo>
                    <a:pt x="6606" y="1715"/>
                  </a:lnTo>
                  <a:cubicBezTo>
                    <a:pt x="6530" y="1745"/>
                    <a:pt x="6469" y="1794"/>
                    <a:pt x="6400" y="1835"/>
                  </a:cubicBezTo>
                  <a:cubicBezTo>
                    <a:pt x="6331" y="1794"/>
                    <a:pt x="6270" y="1745"/>
                    <a:pt x="6194" y="1715"/>
                  </a:cubicBezTo>
                  <a:lnTo>
                    <a:pt x="2194" y="115"/>
                  </a:lnTo>
                  <a:cubicBezTo>
                    <a:pt x="2005" y="39"/>
                    <a:pt x="1804" y="0"/>
                    <a:pt x="1600" y="0"/>
                  </a:cubicBezTo>
                  <a:cubicBezTo>
                    <a:pt x="716" y="0"/>
                    <a:pt x="0" y="716"/>
                    <a:pt x="0" y="1600"/>
                  </a:cubicBezTo>
                  <a:lnTo>
                    <a:pt x="0" y="8800"/>
                  </a:lnTo>
                  <a:cubicBezTo>
                    <a:pt x="0" y="9454"/>
                    <a:pt x="398" y="10042"/>
                    <a:pt x="1006" y="10286"/>
                  </a:cubicBezTo>
                  <a:lnTo>
                    <a:pt x="5006" y="11886"/>
                  </a:lnTo>
                  <a:cubicBezTo>
                    <a:pt x="5198" y="11962"/>
                    <a:pt x="5399" y="12000"/>
                    <a:pt x="5600" y="12000"/>
                  </a:cubicBezTo>
                  <a:cubicBezTo>
                    <a:pt x="5880" y="12000"/>
                    <a:pt x="6153" y="11915"/>
                    <a:pt x="6400" y="11771"/>
                  </a:cubicBezTo>
                  <a:cubicBezTo>
                    <a:pt x="6647" y="11915"/>
                    <a:pt x="6920" y="12000"/>
                    <a:pt x="7200" y="12000"/>
                  </a:cubicBezTo>
                  <a:cubicBezTo>
                    <a:pt x="7401" y="12000"/>
                    <a:pt x="7602" y="11962"/>
                    <a:pt x="7794" y="11886"/>
                  </a:cubicBezTo>
                  <a:lnTo>
                    <a:pt x="11794" y="10286"/>
                  </a:lnTo>
                  <a:cubicBezTo>
                    <a:pt x="12402" y="10042"/>
                    <a:pt x="12800" y="9454"/>
                    <a:pt x="12800" y="8800"/>
                  </a:cubicBezTo>
                  <a:lnTo>
                    <a:pt x="12800" y="1600"/>
                  </a:lnTo>
                  <a:cubicBezTo>
                    <a:pt x="12800" y="1069"/>
                    <a:pt x="12537" y="573"/>
                    <a:pt x="12097" y="275"/>
                  </a:cubicBezTo>
                  <a:close/>
                  <a:moveTo>
                    <a:pt x="5600" y="10400"/>
                  </a:moveTo>
                  <a:lnTo>
                    <a:pt x="1600" y="8800"/>
                  </a:lnTo>
                  <a:lnTo>
                    <a:pt x="1600" y="1600"/>
                  </a:lnTo>
                  <a:lnTo>
                    <a:pt x="5600" y="3200"/>
                  </a:lnTo>
                  <a:lnTo>
                    <a:pt x="5600" y="10400"/>
                  </a:lnTo>
                  <a:close/>
                  <a:moveTo>
                    <a:pt x="11200" y="8800"/>
                  </a:moveTo>
                  <a:lnTo>
                    <a:pt x="7200" y="10400"/>
                  </a:lnTo>
                  <a:lnTo>
                    <a:pt x="7200" y="3200"/>
                  </a:lnTo>
                  <a:lnTo>
                    <a:pt x="11200" y="1600"/>
                  </a:lnTo>
                  <a:lnTo>
                    <a:pt x="11200" y="8800"/>
                  </a:lnTo>
                  <a:close/>
                  <a:moveTo>
                    <a:pt x="4800" y="3680"/>
                  </a:moveTo>
                  <a:lnTo>
                    <a:pt x="2400" y="2720"/>
                  </a:lnTo>
                  <a:lnTo>
                    <a:pt x="2400" y="3520"/>
                  </a:lnTo>
                  <a:lnTo>
                    <a:pt x="4800" y="4480"/>
                  </a:lnTo>
                  <a:lnTo>
                    <a:pt x="4800" y="3680"/>
                  </a:lnTo>
                  <a:close/>
                  <a:moveTo>
                    <a:pt x="4800" y="5280"/>
                  </a:moveTo>
                  <a:lnTo>
                    <a:pt x="2400" y="4320"/>
                  </a:lnTo>
                  <a:lnTo>
                    <a:pt x="2400" y="5120"/>
                  </a:lnTo>
                  <a:lnTo>
                    <a:pt x="4800" y="6080"/>
                  </a:lnTo>
                  <a:lnTo>
                    <a:pt x="4800" y="5280"/>
                  </a:lnTo>
                  <a:close/>
                  <a:moveTo>
                    <a:pt x="4800" y="6880"/>
                  </a:moveTo>
                  <a:lnTo>
                    <a:pt x="2400" y="5920"/>
                  </a:lnTo>
                  <a:lnTo>
                    <a:pt x="2400" y="6720"/>
                  </a:lnTo>
                  <a:lnTo>
                    <a:pt x="4800" y="7680"/>
                  </a:lnTo>
                  <a:lnTo>
                    <a:pt x="4800" y="6880"/>
                  </a:lnTo>
                  <a:close/>
                  <a:moveTo>
                    <a:pt x="4800" y="8480"/>
                  </a:moveTo>
                  <a:lnTo>
                    <a:pt x="2400" y="7520"/>
                  </a:lnTo>
                  <a:lnTo>
                    <a:pt x="2400" y="8320"/>
                  </a:lnTo>
                  <a:lnTo>
                    <a:pt x="4800" y="9280"/>
                  </a:lnTo>
                  <a:lnTo>
                    <a:pt x="4800" y="8480"/>
                  </a:lnTo>
                  <a:close/>
                  <a:moveTo>
                    <a:pt x="10400" y="7520"/>
                  </a:moveTo>
                  <a:lnTo>
                    <a:pt x="8000" y="8480"/>
                  </a:lnTo>
                  <a:lnTo>
                    <a:pt x="8000" y="9280"/>
                  </a:lnTo>
                  <a:lnTo>
                    <a:pt x="10400" y="8321"/>
                  </a:lnTo>
                  <a:lnTo>
                    <a:pt x="10400" y="7520"/>
                  </a:lnTo>
                  <a:close/>
                  <a:moveTo>
                    <a:pt x="10400" y="5920"/>
                  </a:moveTo>
                  <a:lnTo>
                    <a:pt x="8000" y="6880"/>
                  </a:lnTo>
                  <a:lnTo>
                    <a:pt x="8000" y="7680"/>
                  </a:lnTo>
                  <a:lnTo>
                    <a:pt x="10400" y="6720"/>
                  </a:lnTo>
                  <a:lnTo>
                    <a:pt x="10400" y="5920"/>
                  </a:lnTo>
                  <a:close/>
                  <a:moveTo>
                    <a:pt x="10400" y="4320"/>
                  </a:moveTo>
                  <a:lnTo>
                    <a:pt x="8000" y="5280"/>
                  </a:lnTo>
                  <a:lnTo>
                    <a:pt x="8000" y="6080"/>
                  </a:lnTo>
                  <a:lnTo>
                    <a:pt x="10400" y="5120"/>
                  </a:lnTo>
                  <a:lnTo>
                    <a:pt x="10400" y="4320"/>
                  </a:lnTo>
                  <a:close/>
                  <a:moveTo>
                    <a:pt x="10400" y="2720"/>
                  </a:moveTo>
                  <a:lnTo>
                    <a:pt x="8000" y="3680"/>
                  </a:lnTo>
                  <a:lnTo>
                    <a:pt x="8000" y="4480"/>
                  </a:lnTo>
                  <a:lnTo>
                    <a:pt x="10400" y="3520"/>
                  </a:lnTo>
                  <a:lnTo>
                    <a:pt x="10400" y="2720"/>
                  </a:lnTo>
                  <a:close/>
                </a:path>
              </a:pathLst>
            </a:custGeom>
            <a:solidFill>
              <a:srgbClr val="F7D5A7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0958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06F495E8-B4A2-5469-3AD8-2C1693105801}"/>
                </a:ext>
              </a:extLst>
            </p:cNvPr>
            <p:cNvCxnSpPr>
              <a:endCxn id="11" idx="0"/>
            </p:cNvCxnSpPr>
            <p:nvPr/>
          </p:nvCxnSpPr>
          <p:spPr>
            <a:xfrm flipV="1">
              <a:off x="321626" y="1029717"/>
              <a:ext cx="3245485" cy="11430"/>
            </a:xfrm>
            <a:prstGeom prst="line">
              <a:avLst/>
            </a:prstGeom>
            <a:noFill/>
            <a:ln w="38100" cap="rnd" cmpd="sng" algn="ctr">
              <a:solidFill>
                <a:srgbClr val="F7D5A7">
                  <a:lumMod val="50000"/>
                  <a:lumOff val="50000"/>
                </a:srgbClr>
              </a:solidFill>
              <a:prstDash val="solid"/>
              <a:round/>
            </a:ln>
            <a:effectLst/>
          </p:spPr>
        </p:cxn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E26E3703-F7DC-5CE3-858E-2A6B00173803}"/>
                </a:ext>
              </a:extLst>
            </p:cNvPr>
            <p:cNvSpPr/>
            <p:nvPr/>
          </p:nvSpPr>
          <p:spPr>
            <a:xfrm>
              <a:off x="3467603" y="980563"/>
              <a:ext cx="98830" cy="98830"/>
            </a:xfrm>
            <a:custGeom>
              <a:avLst/>
              <a:gdLst>
                <a:gd name="connsiteX0" fmla="*/ 361345 w 361344"/>
                <a:gd name="connsiteY0" fmla="*/ 180672 h 361344"/>
                <a:gd name="connsiteX1" fmla="*/ 180672 w 361344"/>
                <a:gd name="connsiteY1" fmla="*/ 361345 h 361344"/>
                <a:gd name="connsiteX2" fmla="*/ 0 w 361344"/>
                <a:gd name="connsiteY2" fmla="*/ 180672 h 361344"/>
                <a:gd name="connsiteX3" fmla="*/ 180672 w 361344"/>
                <a:gd name="connsiteY3" fmla="*/ 0 h 361344"/>
                <a:gd name="connsiteX4" fmla="*/ 361345 w 361344"/>
                <a:gd name="connsiteY4" fmla="*/ 180672 h 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344" h="361344">
                  <a:moveTo>
                    <a:pt x="361345" y="180672"/>
                  </a:moveTo>
                  <a:cubicBezTo>
                    <a:pt x="361345" y="280455"/>
                    <a:pt x="280455" y="361345"/>
                    <a:pt x="180672" y="361345"/>
                  </a:cubicBezTo>
                  <a:cubicBezTo>
                    <a:pt x="80890" y="361345"/>
                    <a:pt x="0" y="280455"/>
                    <a:pt x="0" y="180672"/>
                  </a:cubicBezTo>
                  <a:cubicBezTo>
                    <a:pt x="0" y="80890"/>
                    <a:pt x="80890" y="0"/>
                    <a:pt x="180672" y="0"/>
                  </a:cubicBezTo>
                  <a:cubicBezTo>
                    <a:pt x="280455" y="0"/>
                    <a:pt x="361345" y="80890"/>
                    <a:pt x="361345" y="180672"/>
                  </a:cubicBezTo>
                  <a:close/>
                </a:path>
              </a:pathLst>
            </a:custGeom>
            <a:solidFill>
              <a:srgbClr val="8EC0B9">
                <a:lumMod val="100000"/>
              </a:srgbClr>
            </a:solidFill>
            <a:ln w="79602" cap="rnd">
              <a:solidFill>
                <a:srgbClr val="8EC0B9">
                  <a:lumMod val="10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</p:grpSp>
      <p:sp>
        <p:nvSpPr>
          <p:cNvPr id="12" name="Rectangle 2">
            <a:extLst>
              <a:ext uri="{FF2B5EF4-FFF2-40B4-BE49-F238E27FC236}">
                <a16:creationId xmlns:a16="http://schemas.microsoft.com/office/drawing/2014/main" id="{AB3285AF-3FB5-357C-6CE3-2BECEAB96A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0161" y="261283"/>
            <a:ext cx="3243713" cy="857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kern="0" dirty="0">
                <a:solidFill>
                  <a:srgbClr val="7030A0"/>
                </a:solidFill>
                <a:ea typeface="黑体" panose="02010609060101010101" pitchFamily="49" charset="-122"/>
              </a:rPr>
              <a:t>巩固与运用</a:t>
            </a:r>
          </a:p>
        </p:txBody>
      </p:sp>
      <p:pic>
        <p:nvPicPr>
          <p:cNvPr id="22" name="图片 8">
            <a:extLst>
              <a:ext uri="{FF2B5EF4-FFF2-40B4-BE49-F238E27FC236}">
                <a16:creationId xmlns:a16="http://schemas.microsoft.com/office/drawing/2014/main" id="{4D3F0C26-247A-BE85-360B-A741E4F0C6F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46519" y="410633"/>
            <a:ext cx="786013" cy="770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25971F1-E198-08C0-4BB6-6585424B47DF}"/>
              </a:ext>
            </a:extLst>
          </p:cNvPr>
          <p:cNvSpPr txBox="1"/>
          <p:nvPr/>
        </p:nvSpPr>
        <p:spPr>
          <a:xfrm>
            <a:off x="2954829" y="1341742"/>
            <a:ext cx="3926659" cy="4253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【</a:t>
            </a:r>
            <a:r>
              <a:rPr lang="zh-CN" altLang="en-US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选自教材</a:t>
            </a: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P18 </a:t>
            </a:r>
            <a:r>
              <a:rPr lang="zh-CN" altLang="en-US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第</a:t>
            </a: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1</a:t>
            </a:r>
            <a:r>
              <a:rPr lang="zh-CN" altLang="en-US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题</a:t>
            </a: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】</a:t>
            </a:r>
            <a:endParaRPr lang="zh-CN" altLang="en-US" sz="1865" dirty="0">
              <a:solidFill>
                <a:srgbClr val="7575D7"/>
              </a:solidFill>
              <a:latin typeface="+mn-lt"/>
              <a:ea typeface="黑体" panose="02010609060101010101" charset="-122"/>
            </a:endParaRPr>
          </a:p>
        </p:txBody>
      </p:sp>
      <p:sp>
        <p:nvSpPr>
          <p:cNvPr id="3" name="标题 1">
            <a:extLst>
              <a:ext uri="{FF2B5EF4-FFF2-40B4-BE49-F238E27FC236}">
                <a16:creationId xmlns:a16="http://schemas.microsoft.com/office/drawing/2014/main" id="{123F5181-54BD-557A-C2C8-BB40AF97C127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1001158" y="1271872"/>
            <a:ext cx="10363200" cy="736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1. 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填一填。</a:t>
            </a:r>
          </a:p>
        </p:txBody>
      </p:sp>
      <p:sp>
        <p:nvSpPr>
          <p:cNvPr id="4" name="标题 1">
            <a:extLst>
              <a:ext uri="{FF2B5EF4-FFF2-40B4-BE49-F238E27FC236}">
                <a16:creationId xmlns:a16="http://schemas.microsoft.com/office/drawing/2014/main" id="{F95B482A-60EF-D58E-881D-712583F30198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2182976" y="2272536"/>
            <a:ext cx="3156774" cy="736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54×4 = ______</a:t>
            </a:r>
            <a:endParaRPr lang="zh-CN" altLang="en-US" sz="2800" b="1" dirty="0">
              <a:latin typeface="+mn-lt"/>
              <a:ea typeface="黑体" panose="02010609060101010101" pitchFamily="49" charset="-122"/>
            </a:endParaRP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51846678-4CD2-F6F0-60B2-D35D45605E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0335411"/>
              </p:ext>
            </p:extLst>
          </p:nvPr>
        </p:nvGraphicFramePr>
        <p:xfrm>
          <a:off x="2316672" y="3221326"/>
          <a:ext cx="2700000" cy="108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0000">
                  <a:extLst>
                    <a:ext uri="{9D8B030D-6E8A-4147-A177-3AD203B41FA5}">
                      <a16:colId xmlns:a16="http://schemas.microsoft.com/office/drawing/2014/main" val="2288693300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3908419694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3393809144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>
                          <a:solidFill>
                            <a:srgbClr val="000000"/>
                          </a:solidFill>
                        </a:rPr>
                        <a:t>×</a:t>
                      </a:r>
                      <a:endParaRPr lang="zh-CN" altLang="en-US" b="1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>
                          <a:solidFill>
                            <a:srgbClr val="000000"/>
                          </a:solidFill>
                        </a:rPr>
                        <a:t>50</a:t>
                      </a:r>
                      <a:endParaRPr lang="zh-CN" altLang="en-US" b="1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>
                          <a:solidFill>
                            <a:srgbClr val="000000"/>
                          </a:solidFill>
                        </a:rPr>
                        <a:t>4</a:t>
                      </a:r>
                      <a:endParaRPr lang="zh-CN" altLang="en-US" b="1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5814853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>
                          <a:solidFill>
                            <a:srgbClr val="000000"/>
                          </a:solidFill>
                        </a:rPr>
                        <a:t>4</a:t>
                      </a:r>
                      <a:endParaRPr lang="zh-CN" altLang="en-US" b="1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8146037"/>
                  </a:ext>
                </a:extLst>
              </a:tr>
            </a:tbl>
          </a:graphicData>
        </a:graphic>
      </p:graphicFrame>
      <p:sp>
        <p:nvSpPr>
          <p:cNvPr id="6" name="标题 1">
            <a:extLst>
              <a:ext uri="{FF2B5EF4-FFF2-40B4-BE49-F238E27FC236}">
                <a16:creationId xmlns:a16="http://schemas.microsoft.com/office/drawing/2014/main" id="{7FF1C24F-778E-97C7-9EDF-F3D925C6E9DA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1932810" y="4756944"/>
            <a:ext cx="3734744" cy="736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____ + ____ = ______</a:t>
            </a:r>
            <a:endParaRPr lang="zh-CN" altLang="en-US" sz="28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7" name="标题 1">
            <a:extLst>
              <a:ext uri="{FF2B5EF4-FFF2-40B4-BE49-F238E27FC236}">
                <a16:creationId xmlns:a16="http://schemas.microsoft.com/office/drawing/2014/main" id="{EFD56A58-61C5-C223-0AA9-10A3B406744B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7298440" y="2272536"/>
            <a:ext cx="3156774" cy="736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91×9 = ______</a:t>
            </a:r>
            <a:endParaRPr lang="zh-CN" altLang="en-US" sz="2800" b="1" dirty="0">
              <a:latin typeface="+mn-lt"/>
              <a:ea typeface="黑体" panose="02010609060101010101" pitchFamily="49" charset="-122"/>
            </a:endParaRPr>
          </a:p>
        </p:txBody>
      </p:sp>
      <p:graphicFrame>
        <p:nvGraphicFramePr>
          <p:cNvPr id="13" name="表格 12">
            <a:extLst>
              <a:ext uri="{FF2B5EF4-FFF2-40B4-BE49-F238E27FC236}">
                <a16:creationId xmlns:a16="http://schemas.microsoft.com/office/drawing/2014/main" id="{855EC8D0-E525-B6F5-F2C9-D50ABDC3FE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4922890"/>
              </p:ext>
            </p:extLst>
          </p:nvPr>
        </p:nvGraphicFramePr>
        <p:xfrm>
          <a:off x="7432136" y="3221326"/>
          <a:ext cx="2700000" cy="108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0000">
                  <a:extLst>
                    <a:ext uri="{9D8B030D-6E8A-4147-A177-3AD203B41FA5}">
                      <a16:colId xmlns:a16="http://schemas.microsoft.com/office/drawing/2014/main" val="2288693300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3908419694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3393809144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>
                          <a:solidFill>
                            <a:srgbClr val="000000"/>
                          </a:solidFill>
                        </a:rPr>
                        <a:t>×</a:t>
                      </a:r>
                      <a:endParaRPr lang="zh-CN" altLang="en-US" b="1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5814853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/>
                      <a:endParaRPr lang="zh-CN" altLang="en-US" b="1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8146037"/>
                  </a:ext>
                </a:extLst>
              </a:tr>
            </a:tbl>
          </a:graphicData>
        </a:graphic>
      </p:graphicFrame>
      <p:sp>
        <p:nvSpPr>
          <p:cNvPr id="14" name="标题 1">
            <a:extLst>
              <a:ext uri="{FF2B5EF4-FFF2-40B4-BE49-F238E27FC236}">
                <a16:creationId xmlns:a16="http://schemas.microsoft.com/office/drawing/2014/main" id="{628C5907-6D11-6417-C667-D449506482AE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7048274" y="4756944"/>
            <a:ext cx="3734744" cy="736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____ + ____ = ______</a:t>
            </a:r>
            <a:endParaRPr lang="zh-CN" altLang="en-US" sz="28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9" name="标题 1">
            <a:extLst>
              <a:ext uri="{FF2B5EF4-FFF2-40B4-BE49-F238E27FC236}">
                <a16:creationId xmlns:a16="http://schemas.microsoft.com/office/drawing/2014/main" id="{568FCEAB-43C4-0CDC-F8A1-70605E520EBB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3597708" y="2281163"/>
            <a:ext cx="922534" cy="4879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216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20" name="标题 1">
            <a:extLst>
              <a:ext uri="{FF2B5EF4-FFF2-40B4-BE49-F238E27FC236}">
                <a16:creationId xmlns:a16="http://schemas.microsoft.com/office/drawing/2014/main" id="{EBBB5356-B275-97DD-C9BF-DCF9853E63A1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3226772" y="3773532"/>
            <a:ext cx="922534" cy="4879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200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21" name="标题 1">
            <a:extLst>
              <a:ext uri="{FF2B5EF4-FFF2-40B4-BE49-F238E27FC236}">
                <a16:creationId xmlns:a16="http://schemas.microsoft.com/office/drawing/2014/main" id="{970D421D-0CC9-EE4A-99F3-AFDAFAD2BBF0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4123921" y="3773532"/>
            <a:ext cx="922534" cy="4879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16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23" name="标题 1">
            <a:extLst>
              <a:ext uri="{FF2B5EF4-FFF2-40B4-BE49-F238E27FC236}">
                <a16:creationId xmlns:a16="http://schemas.microsoft.com/office/drawing/2014/main" id="{CE09B183-1F2B-AAFC-41C9-235974A6C18C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1941436" y="4748317"/>
            <a:ext cx="922534" cy="4879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200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24" name="标题 1">
            <a:extLst>
              <a:ext uri="{FF2B5EF4-FFF2-40B4-BE49-F238E27FC236}">
                <a16:creationId xmlns:a16="http://schemas.microsoft.com/office/drawing/2014/main" id="{772F7CD7-028E-A3AD-0D25-CEE6B4B312F1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3019736" y="4748317"/>
            <a:ext cx="922534" cy="4879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16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25" name="标题 1">
            <a:extLst>
              <a:ext uri="{FF2B5EF4-FFF2-40B4-BE49-F238E27FC236}">
                <a16:creationId xmlns:a16="http://schemas.microsoft.com/office/drawing/2014/main" id="{AF2E070B-4522-E7B5-A6C3-F2BF38C5E45F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4287821" y="4765569"/>
            <a:ext cx="922534" cy="4879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216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26" name="标题 1">
            <a:extLst>
              <a:ext uri="{FF2B5EF4-FFF2-40B4-BE49-F238E27FC236}">
                <a16:creationId xmlns:a16="http://schemas.microsoft.com/office/drawing/2014/main" id="{97F51B02-E941-1735-ADAA-FCD8ADABFD87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8316357" y="3221441"/>
            <a:ext cx="922534" cy="4879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90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27" name="标题 1">
            <a:extLst>
              <a:ext uri="{FF2B5EF4-FFF2-40B4-BE49-F238E27FC236}">
                <a16:creationId xmlns:a16="http://schemas.microsoft.com/office/drawing/2014/main" id="{E8622555-EF3C-E64B-F3A7-64965CB0614B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9213506" y="3221441"/>
            <a:ext cx="922534" cy="4879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1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28" name="标题 1">
            <a:extLst>
              <a:ext uri="{FF2B5EF4-FFF2-40B4-BE49-F238E27FC236}">
                <a16:creationId xmlns:a16="http://schemas.microsoft.com/office/drawing/2014/main" id="{8F3E90B9-E758-7EA6-0A8B-BE8342A32443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7445089" y="3790783"/>
            <a:ext cx="879402" cy="4879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9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29" name="标题 1">
            <a:extLst>
              <a:ext uri="{FF2B5EF4-FFF2-40B4-BE49-F238E27FC236}">
                <a16:creationId xmlns:a16="http://schemas.microsoft.com/office/drawing/2014/main" id="{81D3D65E-D521-41CB-B416-2F2D03FF4A1B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8333609" y="3773532"/>
            <a:ext cx="922534" cy="4879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810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30" name="标题 1">
            <a:extLst>
              <a:ext uri="{FF2B5EF4-FFF2-40B4-BE49-F238E27FC236}">
                <a16:creationId xmlns:a16="http://schemas.microsoft.com/office/drawing/2014/main" id="{44C3A4C1-6739-7E38-5B93-849B903ADD07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9230758" y="3773532"/>
            <a:ext cx="922534" cy="4879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9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31" name="标题 1">
            <a:extLst>
              <a:ext uri="{FF2B5EF4-FFF2-40B4-BE49-F238E27FC236}">
                <a16:creationId xmlns:a16="http://schemas.microsoft.com/office/drawing/2014/main" id="{6B05B956-DFD9-5425-608D-3F6BA407D74C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8695920" y="2281163"/>
            <a:ext cx="922534" cy="4879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819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32" name="标题 1">
            <a:extLst>
              <a:ext uri="{FF2B5EF4-FFF2-40B4-BE49-F238E27FC236}">
                <a16:creationId xmlns:a16="http://schemas.microsoft.com/office/drawing/2014/main" id="{FB4207C2-BBCD-4D40-F3D4-EB211A4C8C64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7039648" y="4748317"/>
            <a:ext cx="922534" cy="4879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810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33" name="标题 1">
            <a:extLst>
              <a:ext uri="{FF2B5EF4-FFF2-40B4-BE49-F238E27FC236}">
                <a16:creationId xmlns:a16="http://schemas.microsoft.com/office/drawing/2014/main" id="{107E4AF2-9773-8133-4662-7279E9B943C2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8117948" y="4748317"/>
            <a:ext cx="922534" cy="4879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9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34" name="标题 1">
            <a:extLst>
              <a:ext uri="{FF2B5EF4-FFF2-40B4-BE49-F238E27FC236}">
                <a16:creationId xmlns:a16="http://schemas.microsoft.com/office/drawing/2014/main" id="{2D2C2088-B4F1-31CB-EEE5-C12CE945D84A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9386033" y="4765569"/>
            <a:ext cx="922534" cy="4879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819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26834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4259AD8-DD26-3EDA-5C51-387D820CEFE9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4517613" y="2272536"/>
            <a:ext cx="3156774" cy="736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102×7 = ______</a:t>
            </a:r>
            <a:endParaRPr lang="zh-CN" altLang="en-US" sz="2800" b="1" dirty="0">
              <a:latin typeface="+mn-lt"/>
              <a:ea typeface="黑体" panose="02010609060101010101" pitchFamily="49" charset="-122"/>
            </a:endParaRP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510D4913-1490-C9DA-7AAF-E8DF68995AE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0630590"/>
              </p:ext>
            </p:extLst>
          </p:nvPr>
        </p:nvGraphicFramePr>
        <p:xfrm>
          <a:off x="4296000" y="3221326"/>
          <a:ext cx="3600000" cy="108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0000">
                  <a:extLst>
                    <a:ext uri="{9D8B030D-6E8A-4147-A177-3AD203B41FA5}">
                      <a16:colId xmlns:a16="http://schemas.microsoft.com/office/drawing/2014/main" val="2288693300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3908419694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3393809144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3495301080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>
                          <a:solidFill>
                            <a:srgbClr val="000000"/>
                          </a:solidFill>
                        </a:rPr>
                        <a:t>×</a:t>
                      </a:r>
                      <a:endParaRPr lang="zh-CN" altLang="en-US" b="1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5814853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/>
                      <a:endParaRPr lang="zh-CN" altLang="en-US" b="1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8146037"/>
                  </a:ext>
                </a:extLst>
              </a:tr>
            </a:tbl>
          </a:graphicData>
        </a:graphic>
      </p:graphicFrame>
      <p:sp>
        <p:nvSpPr>
          <p:cNvPr id="4" name="标题 1">
            <a:extLst>
              <a:ext uri="{FF2B5EF4-FFF2-40B4-BE49-F238E27FC236}">
                <a16:creationId xmlns:a16="http://schemas.microsoft.com/office/drawing/2014/main" id="{A800E7A1-7A1B-37E1-0DAE-9427CDB34231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3743864" y="4722439"/>
            <a:ext cx="4756032" cy="736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____ + ____ + ____ = ______</a:t>
            </a:r>
            <a:endParaRPr lang="zh-CN" altLang="en-US" sz="28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A1B2747-9189-65D0-7C64-1AB026C98FEB}"/>
              </a:ext>
            </a:extLst>
          </p:cNvPr>
          <p:cNvSpPr txBox="1"/>
          <p:nvPr/>
        </p:nvSpPr>
        <p:spPr>
          <a:xfrm>
            <a:off x="2954829" y="1341742"/>
            <a:ext cx="3926659" cy="4253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【</a:t>
            </a:r>
            <a:r>
              <a:rPr lang="zh-CN" altLang="en-US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选自教材</a:t>
            </a: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P18 </a:t>
            </a:r>
            <a:r>
              <a:rPr lang="zh-CN" altLang="en-US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第</a:t>
            </a: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1</a:t>
            </a:r>
            <a:r>
              <a:rPr lang="zh-CN" altLang="en-US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题</a:t>
            </a: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】</a:t>
            </a:r>
            <a:endParaRPr lang="zh-CN" altLang="en-US" sz="1865" dirty="0">
              <a:solidFill>
                <a:srgbClr val="7575D7"/>
              </a:solidFill>
              <a:latin typeface="+mn-lt"/>
              <a:ea typeface="黑体" panose="02010609060101010101" charset="-122"/>
            </a:endParaRPr>
          </a:p>
        </p:txBody>
      </p:sp>
      <p:sp>
        <p:nvSpPr>
          <p:cNvPr id="6" name="标题 1">
            <a:extLst>
              <a:ext uri="{FF2B5EF4-FFF2-40B4-BE49-F238E27FC236}">
                <a16:creationId xmlns:a16="http://schemas.microsoft.com/office/drawing/2014/main" id="{AC8BAD21-8938-6355-96A1-CAAF3AD37F43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1001158" y="1271872"/>
            <a:ext cx="10363200" cy="736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1. 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填一填。</a:t>
            </a:r>
          </a:p>
        </p:txBody>
      </p:sp>
      <p:sp>
        <p:nvSpPr>
          <p:cNvPr id="7" name="标题 1">
            <a:extLst>
              <a:ext uri="{FF2B5EF4-FFF2-40B4-BE49-F238E27FC236}">
                <a16:creationId xmlns:a16="http://schemas.microsoft.com/office/drawing/2014/main" id="{164D7280-BF2A-CF30-2C20-19CFB900A74C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5202219" y="3221441"/>
            <a:ext cx="922534" cy="4879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100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id="{FB528D02-F197-27A5-7391-A314FF37B2F0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6099368" y="3221441"/>
            <a:ext cx="922534" cy="4879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0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9" name="标题 1">
            <a:extLst>
              <a:ext uri="{FF2B5EF4-FFF2-40B4-BE49-F238E27FC236}">
                <a16:creationId xmlns:a16="http://schemas.microsoft.com/office/drawing/2014/main" id="{168191B6-0071-2F39-2368-2DBA2B45D3F2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7005141" y="3221441"/>
            <a:ext cx="922534" cy="4879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0" name="标题 1">
            <a:extLst>
              <a:ext uri="{FF2B5EF4-FFF2-40B4-BE49-F238E27FC236}">
                <a16:creationId xmlns:a16="http://schemas.microsoft.com/office/drawing/2014/main" id="{9D41E855-4702-5C70-00A9-00F698A1730B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4287819" y="3773532"/>
            <a:ext cx="905283" cy="4879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7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1" name="标题 1">
            <a:extLst>
              <a:ext uri="{FF2B5EF4-FFF2-40B4-BE49-F238E27FC236}">
                <a16:creationId xmlns:a16="http://schemas.microsoft.com/office/drawing/2014/main" id="{83FFFDD1-90B7-FB6F-AB4F-C106D4DE49EA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5202219" y="3782158"/>
            <a:ext cx="922534" cy="4879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700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2" name="标题 1">
            <a:extLst>
              <a:ext uri="{FF2B5EF4-FFF2-40B4-BE49-F238E27FC236}">
                <a16:creationId xmlns:a16="http://schemas.microsoft.com/office/drawing/2014/main" id="{987FEAD5-B8D8-36B5-0221-A446E841F674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6099368" y="3782158"/>
            <a:ext cx="922534" cy="4879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0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3" name="标题 1">
            <a:extLst>
              <a:ext uri="{FF2B5EF4-FFF2-40B4-BE49-F238E27FC236}">
                <a16:creationId xmlns:a16="http://schemas.microsoft.com/office/drawing/2014/main" id="{06E135FD-F0E9-933A-2B40-478787DD1F4B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7005141" y="3782158"/>
            <a:ext cx="888029" cy="4879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14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4" name="标题 1">
            <a:extLst>
              <a:ext uri="{FF2B5EF4-FFF2-40B4-BE49-F238E27FC236}">
                <a16:creationId xmlns:a16="http://schemas.microsoft.com/office/drawing/2014/main" id="{086B50E8-4B58-AC37-70D3-531618AB0205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3692597" y="4739690"/>
            <a:ext cx="922534" cy="4879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700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5" name="标题 1">
            <a:extLst>
              <a:ext uri="{FF2B5EF4-FFF2-40B4-BE49-F238E27FC236}">
                <a16:creationId xmlns:a16="http://schemas.microsoft.com/office/drawing/2014/main" id="{8520FE77-A169-CE15-F5C1-0EF49B00D666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4801093" y="4739690"/>
            <a:ext cx="922534" cy="4879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0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6" name="标题 1">
            <a:extLst>
              <a:ext uri="{FF2B5EF4-FFF2-40B4-BE49-F238E27FC236}">
                <a16:creationId xmlns:a16="http://schemas.microsoft.com/office/drawing/2014/main" id="{74FB91D1-09ED-2E83-C260-E3A5BFF75C2F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5926840" y="4739690"/>
            <a:ext cx="888029" cy="4879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14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7" name="标题 1">
            <a:extLst>
              <a:ext uri="{FF2B5EF4-FFF2-40B4-BE49-F238E27FC236}">
                <a16:creationId xmlns:a16="http://schemas.microsoft.com/office/drawing/2014/main" id="{813B7951-6F77-1F43-A55E-3303C76A6806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7125911" y="4739690"/>
            <a:ext cx="888029" cy="4879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714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8" name="标题 1">
            <a:extLst>
              <a:ext uri="{FF2B5EF4-FFF2-40B4-BE49-F238E27FC236}">
                <a16:creationId xmlns:a16="http://schemas.microsoft.com/office/drawing/2014/main" id="{97A55297-27FA-7EE8-0EE9-1F9EFEEAE9FF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6082115" y="2263909"/>
            <a:ext cx="888029" cy="4879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714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42273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>
            <a:extLst>
              <a:ext uri="{FF2B5EF4-FFF2-40B4-BE49-F238E27FC236}">
                <a16:creationId xmlns:a16="http://schemas.microsoft.com/office/drawing/2014/main" id="{B9C11852-FE23-B5B0-115B-3A2CB2F2390B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1001158" y="1435774"/>
            <a:ext cx="10363200" cy="736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2. 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用竖式计算，并说一说竖式每一步的意思。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4A834A0-76C8-0247-4222-557FA20E3EFA}"/>
              </a:ext>
            </a:extLst>
          </p:cNvPr>
          <p:cNvSpPr txBox="1"/>
          <p:nvPr/>
        </p:nvSpPr>
        <p:spPr>
          <a:xfrm>
            <a:off x="8372217" y="1505644"/>
            <a:ext cx="3926659" cy="4253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【</a:t>
            </a:r>
            <a:r>
              <a:rPr lang="zh-CN" altLang="en-US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选自教材</a:t>
            </a: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P18 </a:t>
            </a:r>
            <a:r>
              <a:rPr lang="zh-CN" altLang="en-US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第</a:t>
            </a: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2</a:t>
            </a:r>
            <a:r>
              <a:rPr lang="zh-CN" altLang="en-US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题</a:t>
            </a: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】</a:t>
            </a:r>
            <a:endParaRPr lang="zh-CN" altLang="en-US" sz="1865" dirty="0">
              <a:solidFill>
                <a:srgbClr val="7575D7"/>
              </a:solidFill>
              <a:latin typeface="+mn-lt"/>
              <a:ea typeface="黑体" panose="02010609060101010101" charset="-122"/>
            </a:endParaRPr>
          </a:p>
        </p:txBody>
      </p:sp>
      <p:sp>
        <p:nvSpPr>
          <p:cNvPr id="9" name="标题 1">
            <a:extLst>
              <a:ext uri="{FF2B5EF4-FFF2-40B4-BE49-F238E27FC236}">
                <a16:creationId xmlns:a16="http://schemas.microsoft.com/office/drawing/2014/main" id="{F1F59D02-10FD-768F-C949-76FC23D853F7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1368971" y="2505450"/>
            <a:ext cx="2245496" cy="736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216×4 =</a:t>
            </a:r>
            <a:endParaRPr lang="zh-CN" altLang="en-US" sz="28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1" name="标题 1">
            <a:extLst>
              <a:ext uri="{FF2B5EF4-FFF2-40B4-BE49-F238E27FC236}">
                <a16:creationId xmlns:a16="http://schemas.microsoft.com/office/drawing/2014/main" id="{716E28DE-A148-A2E3-2320-7A6F94139554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4767779" y="2505450"/>
            <a:ext cx="2245496" cy="736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53×8 =</a:t>
            </a:r>
            <a:endParaRPr lang="zh-CN" altLang="en-US" sz="28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2" name="标题 1">
            <a:extLst>
              <a:ext uri="{FF2B5EF4-FFF2-40B4-BE49-F238E27FC236}">
                <a16:creationId xmlns:a16="http://schemas.microsoft.com/office/drawing/2014/main" id="{0DB24A1A-A015-3CAB-9381-35389F886229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8166587" y="2505450"/>
            <a:ext cx="2245496" cy="736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290×3 =</a:t>
            </a:r>
            <a:endParaRPr lang="zh-CN" altLang="en-US" sz="2800" b="1" dirty="0">
              <a:latin typeface="+mn-lt"/>
              <a:ea typeface="黑体" panose="02010609060101010101" pitchFamily="49" charset="-122"/>
            </a:endParaRPr>
          </a:p>
        </p:txBody>
      </p:sp>
      <p:grpSp>
        <p:nvGrpSpPr>
          <p:cNvPr id="13" name="组合 108">
            <a:extLst>
              <a:ext uri="{FF2B5EF4-FFF2-40B4-BE49-F238E27FC236}">
                <a16:creationId xmlns:a16="http://schemas.microsoft.com/office/drawing/2014/main" id="{0008208A-8B4E-637D-AFD4-8EBE8AB906FB}"/>
              </a:ext>
            </a:extLst>
          </p:cNvPr>
          <p:cNvGrpSpPr>
            <a:grpSpLocks/>
          </p:cNvGrpSpPr>
          <p:nvPr/>
        </p:nvGrpSpPr>
        <p:grpSpPr bwMode="auto">
          <a:xfrm>
            <a:off x="827522" y="3378091"/>
            <a:ext cx="2305049" cy="1428750"/>
            <a:chOff x="288033" y="2257321"/>
            <a:chExt cx="1728000" cy="1071681"/>
          </a:xfrm>
        </p:grpSpPr>
        <p:sp>
          <p:nvSpPr>
            <p:cNvPr id="14" name="TextBox 77">
              <a:extLst>
                <a:ext uri="{FF2B5EF4-FFF2-40B4-BE49-F238E27FC236}">
                  <a16:creationId xmlns:a16="http://schemas.microsoft.com/office/drawing/2014/main" id="{60039464-FDEB-DFF0-43AA-DF25ACBC4664}"/>
                </a:ext>
              </a:extLst>
            </p:cNvPr>
            <p:cNvSpPr txBox="1"/>
            <p:nvPr/>
          </p:nvSpPr>
          <p:spPr>
            <a:xfrm>
              <a:off x="640746" y="2257321"/>
              <a:ext cx="503009" cy="43863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3200" b="1" spc="800" dirty="0">
                  <a:solidFill>
                    <a:srgbClr val="FF0000"/>
                  </a:solidFill>
                  <a:latin typeface="+mn-lt"/>
                </a:rPr>
                <a:t>2</a:t>
              </a:r>
              <a:endParaRPr lang="zh-CN" altLang="en-US" sz="3200" b="1" spc="800" dirty="0">
                <a:solidFill>
                  <a:srgbClr val="FF0000"/>
                </a:solidFill>
                <a:latin typeface="+mn-lt"/>
              </a:endParaRPr>
            </a:p>
          </p:txBody>
        </p:sp>
        <p:sp>
          <p:nvSpPr>
            <p:cNvPr id="15" name="TextBox 110">
              <a:extLst>
                <a:ext uri="{FF2B5EF4-FFF2-40B4-BE49-F238E27FC236}">
                  <a16:creationId xmlns:a16="http://schemas.microsoft.com/office/drawing/2014/main" id="{FFFC2FF2-38F9-9337-1426-60690A75C9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8033" y="2743149"/>
              <a:ext cx="576000" cy="438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3200" b="1" dirty="0">
                  <a:solidFill>
                    <a:srgbClr val="FF0000"/>
                  </a:solidFill>
                  <a:latin typeface="+mn-lt"/>
                </a:rPr>
                <a:t>×</a:t>
              </a:r>
              <a:endParaRPr lang="zh-CN" altLang="en-US" sz="3200" b="1" dirty="0">
                <a:solidFill>
                  <a:srgbClr val="FF0000"/>
                </a:solidFill>
                <a:latin typeface="+mn-lt"/>
              </a:endParaRPr>
            </a:p>
          </p:txBody>
        </p:sp>
        <p:sp>
          <p:nvSpPr>
            <p:cNvPr id="16" name="TextBox 111">
              <a:extLst>
                <a:ext uri="{FF2B5EF4-FFF2-40B4-BE49-F238E27FC236}">
                  <a16:creationId xmlns:a16="http://schemas.microsoft.com/office/drawing/2014/main" id="{762B38B4-AA36-F24F-FCAF-F52C3C688AA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86115" y="2743149"/>
              <a:ext cx="576001" cy="438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3200" b="1" dirty="0">
                  <a:solidFill>
                    <a:srgbClr val="FF0000"/>
                  </a:solidFill>
                  <a:latin typeface="+mn-lt"/>
                </a:rPr>
                <a:t>4</a:t>
              </a:r>
              <a:endParaRPr lang="zh-CN" altLang="en-US" sz="3200" b="1" dirty="0">
                <a:solidFill>
                  <a:srgbClr val="FF0000"/>
                </a:solidFill>
                <a:latin typeface="+mn-lt"/>
              </a:endParaRP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B5717F66-1EC3-06D8-B958-F540A4F5E691}"/>
                </a:ext>
              </a:extLst>
            </p:cNvPr>
            <p:cNvCxnSpPr/>
            <p:nvPr/>
          </p:nvCxnSpPr>
          <p:spPr>
            <a:xfrm>
              <a:off x="288033" y="3327414"/>
              <a:ext cx="1728000" cy="1588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81">
              <a:extLst>
                <a:ext uri="{FF2B5EF4-FFF2-40B4-BE49-F238E27FC236}">
                  <a16:creationId xmlns:a16="http://schemas.microsoft.com/office/drawing/2014/main" id="{19C53116-AF1B-EBCC-7C7A-94AE223EB701}"/>
                </a:ext>
              </a:extLst>
            </p:cNvPr>
            <p:cNvSpPr txBox="1"/>
            <p:nvPr/>
          </p:nvSpPr>
          <p:spPr>
            <a:xfrm>
              <a:off x="1365454" y="2257321"/>
              <a:ext cx="504595" cy="43863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3200" b="1" spc="800" dirty="0">
                  <a:solidFill>
                    <a:srgbClr val="FF0000"/>
                  </a:solidFill>
                  <a:latin typeface="+mn-lt"/>
                </a:rPr>
                <a:t>6</a:t>
              </a:r>
              <a:endParaRPr lang="zh-CN" altLang="en-US" sz="3200" b="1" spc="800" dirty="0">
                <a:solidFill>
                  <a:srgbClr val="FF0000"/>
                </a:solidFill>
                <a:latin typeface="+mn-lt"/>
              </a:endParaRPr>
            </a:p>
          </p:txBody>
        </p:sp>
        <p:sp>
          <p:nvSpPr>
            <p:cNvPr id="23" name="TextBox 77">
              <a:extLst>
                <a:ext uri="{FF2B5EF4-FFF2-40B4-BE49-F238E27FC236}">
                  <a16:creationId xmlns:a16="http://schemas.microsoft.com/office/drawing/2014/main" id="{33E58A58-1DA8-E000-B638-2FA1598AA16C}"/>
                </a:ext>
              </a:extLst>
            </p:cNvPr>
            <p:cNvSpPr txBox="1"/>
            <p:nvPr/>
          </p:nvSpPr>
          <p:spPr>
            <a:xfrm>
              <a:off x="1003099" y="2257321"/>
              <a:ext cx="503009" cy="43863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3200" b="1" spc="800" dirty="0">
                  <a:solidFill>
                    <a:srgbClr val="FF0000"/>
                  </a:solidFill>
                  <a:latin typeface="+mn-lt"/>
                </a:rPr>
                <a:t>1</a:t>
              </a:r>
              <a:endParaRPr lang="zh-CN" altLang="en-US" sz="3200" b="1" spc="800" dirty="0">
                <a:solidFill>
                  <a:srgbClr val="FF0000"/>
                </a:solidFill>
                <a:latin typeface="+mn-lt"/>
              </a:endParaRPr>
            </a:p>
          </p:txBody>
        </p:sp>
      </p:grpSp>
      <p:sp>
        <p:nvSpPr>
          <p:cNvPr id="19" name="TextBox 100">
            <a:extLst>
              <a:ext uri="{FF2B5EF4-FFF2-40B4-BE49-F238E27FC236}">
                <a16:creationId xmlns:a16="http://schemas.microsoft.com/office/drawing/2014/main" id="{BEC0D38C-31CA-6F74-FAF9-9DEFBA8EF7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60568" y="4850234"/>
            <a:ext cx="76835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6</a:t>
            </a:r>
            <a:endParaRPr lang="zh-CN" altLang="en-US" sz="3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0" name="TextBox 101">
            <a:extLst>
              <a:ext uri="{FF2B5EF4-FFF2-40B4-BE49-F238E27FC236}">
                <a16:creationId xmlns:a16="http://schemas.microsoft.com/office/drawing/2014/main" id="{599EAD46-07F1-C79F-E1E6-269CC38528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58904" y="4850234"/>
            <a:ext cx="76835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4</a:t>
            </a:r>
            <a:endParaRPr lang="zh-CN" altLang="en-US" sz="3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1" name="TextBox 140">
            <a:extLst>
              <a:ext uri="{FF2B5EF4-FFF2-40B4-BE49-F238E27FC236}">
                <a16:creationId xmlns:a16="http://schemas.microsoft.com/office/drawing/2014/main" id="{E32F8405-8AA1-A3ED-F0F8-8E2D465E867B}"/>
              </a:ext>
            </a:extLst>
          </p:cNvPr>
          <p:cNvSpPr txBox="1"/>
          <p:nvPr/>
        </p:nvSpPr>
        <p:spPr>
          <a:xfrm>
            <a:off x="2125478" y="4453836"/>
            <a:ext cx="383116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1600" b="1" spc="800" dirty="0">
                <a:solidFill>
                  <a:srgbClr val="FF0000"/>
                </a:solidFill>
                <a:latin typeface="+mn-lt"/>
              </a:rPr>
              <a:t>2</a:t>
            </a:r>
            <a:endParaRPr lang="zh-CN" altLang="en-US" sz="1600" b="1" spc="8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4" name="TextBox 100">
            <a:extLst>
              <a:ext uri="{FF2B5EF4-FFF2-40B4-BE49-F238E27FC236}">
                <a16:creationId xmlns:a16="http://schemas.microsoft.com/office/drawing/2014/main" id="{CF530390-03FE-F0A6-23A8-8B0AD540FF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62233" y="4850234"/>
            <a:ext cx="76835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8</a:t>
            </a:r>
            <a:endParaRPr lang="zh-CN" altLang="en-US" sz="3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5" name="TextBox 100">
            <a:extLst>
              <a:ext uri="{FF2B5EF4-FFF2-40B4-BE49-F238E27FC236}">
                <a16:creationId xmlns:a16="http://schemas.microsoft.com/office/drawing/2014/main" id="{62439F60-D3FA-5A7C-B7B9-AA893919D6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17778" y="2520920"/>
            <a:ext cx="101307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864</a:t>
            </a:r>
            <a:endParaRPr lang="zh-CN" altLang="en-US" sz="3200" b="1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26" name="组合 108">
            <a:extLst>
              <a:ext uri="{FF2B5EF4-FFF2-40B4-BE49-F238E27FC236}">
                <a16:creationId xmlns:a16="http://schemas.microsoft.com/office/drawing/2014/main" id="{FCE646C5-E3D1-4A86-B40B-4EB724D7FCF9}"/>
              </a:ext>
            </a:extLst>
          </p:cNvPr>
          <p:cNvGrpSpPr>
            <a:grpSpLocks/>
          </p:cNvGrpSpPr>
          <p:nvPr/>
        </p:nvGrpSpPr>
        <p:grpSpPr bwMode="auto">
          <a:xfrm>
            <a:off x="4177114" y="3378091"/>
            <a:ext cx="2305049" cy="1428750"/>
            <a:chOff x="288033" y="2257321"/>
            <a:chExt cx="1728000" cy="1071681"/>
          </a:xfrm>
        </p:grpSpPr>
        <p:sp>
          <p:nvSpPr>
            <p:cNvPr id="28" name="TextBox 110">
              <a:extLst>
                <a:ext uri="{FF2B5EF4-FFF2-40B4-BE49-F238E27FC236}">
                  <a16:creationId xmlns:a16="http://schemas.microsoft.com/office/drawing/2014/main" id="{F68F4FDC-378C-9CDF-790C-B7DBA82B5B7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8033" y="2743149"/>
              <a:ext cx="576000" cy="438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3200" b="1" dirty="0">
                  <a:solidFill>
                    <a:srgbClr val="FF0000"/>
                  </a:solidFill>
                  <a:latin typeface="+mn-lt"/>
                </a:rPr>
                <a:t>×</a:t>
              </a:r>
              <a:endParaRPr lang="zh-CN" altLang="en-US" sz="3200" b="1" dirty="0">
                <a:solidFill>
                  <a:srgbClr val="FF0000"/>
                </a:solidFill>
                <a:latin typeface="+mn-lt"/>
              </a:endParaRPr>
            </a:p>
          </p:txBody>
        </p:sp>
        <p:sp>
          <p:nvSpPr>
            <p:cNvPr id="29" name="TextBox 111">
              <a:extLst>
                <a:ext uri="{FF2B5EF4-FFF2-40B4-BE49-F238E27FC236}">
                  <a16:creationId xmlns:a16="http://schemas.microsoft.com/office/drawing/2014/main" id="{3D618FDC-FF8F-82C1-B23C-C164C5D793E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86115" y="2743149"/>
              <a:ext cx="576001" cy="438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3200" b="1" dirty="0">
                  <a:solidFill>
                    <a:srgbClr val="FF0000"/>
                  </a:solidFill>
                  <a:latin typeface="+mn-lt"/>
                </a:rPr>
                <a:t>8</a:t>
              </a:r>
              <a:endParaRPr lang="zh-CN" altLang="en-US" sz="3200" b="1" dirty="0">
                <a:solidFill>
                  <a:srgbClr val="FF0000"/>
                </a:solidFill>
                <a:latin typeface="+mn-lt"/>
              </a:endParaRPr>
            </a:p>
          </p:txBody>
        </p: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496BBC9E-DCAD-CF2A-B903-5098E142ACCE}"/>
                </a:ext>
              </a:extLst>
            </p:cNvPr>
            <p:cNvCxnSpPr/>
            <p:nvPr/>
          </p:nvCxnSpPr>
          <p:spPr>
            <a:xfrm>
              <a:off x="288033" y="3327414"/>
              <a:ext cx="1728000" cy="1588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TextBox 81">
              <a:extLst>
                <a:ext uri="{FF2B5EF4-FFF2-40B4-BE49-F238E27FC236}">
                  <a16:creationId xmlns:a16="http://schemas.microsoft.com/office/drawing/2014/main" id="{FD982B04-51CF-9F67-A371-ADFEAFEA6A56}"/>
                </a:ext>
              </a:extLst>
            </p:cNvPr>
            <p:cNvSpPr txBox="1"/>
            <p:nvPr/>
          </p:nvSpPr>
          <p:spPr>
            <a:xfrm>
              <a:off x="1365454" y="2257321"/>
              <a:ext cx="504595" cy="43863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3200" b="1" spc="800" dirty="0">
                  <a:solidFill>
                    <a:srgbClr val="FF0000"/>
                  </a:solidFill>
                  <a:latin typeface="+mn-lt"/>
                </a:rPr>
                <a:t>3</a:t>
              </a:r>
              <a:endParaRPr lang="zh-CN" altLang="en-US" sz="3200" b="1" spc="800" dirty="0">
                <a:solidFill>
                  <a:srgbClr val="FF0000"/>
                </a:solidFill>
                <a:latin typeface="+mn-lt"/>
              </a:endParaRPr>
            </a:p>
          </p:txBody>
        </p:sp>
        <p:sp>
          <p:nvSpPr>
            <p:cNvPr id="32" name="TextBox 77">
              <a:extLst>
                <a:ext uri="{FF2B5EF4-FFF2-40B4-BE49-F238E27FC236}">
                  <a16:creationId xmlns:a16="http://schemas.microsoft.com/office/drawing/2014/main" id="{2CDF9AB4-540C-9E32-8862-D6536E94FAA5}"/>
                </a:ext>
              </a:extLst>
            </p:cNvPr>
            <p:cNvSpPr txBox="1"/>
            <p:nvPr/>
          </p:nvSpPr>
          <p:spPr>
            <a:xfrm>
              <a:off x="1003099" y="2257321"/>
              <a:ext cx="503009" cy="43863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3200" b="1" spc="800" dirty="0">
                  <a:solidFill>
                    <a:srgbClr val="FF0000"/>
                  </a:solidFill>
                  <a:latin typeface="+mn-lt"/>
                </a:rPr>
                <a:t>5</a:t>
              </a:r>
              <a:endParaRPr lang="zh-CN" altLang="en-US" sz="3200" b="1" spc="800" dirty="0">
                <a:solidFill>
                  <a:srgbClr val="FF0000"/>
                </a:solidFill>
                <a:latin typeface="+mn-lt"/>
              </a:endParaRPr>
            </a:p>
          </p:txBody>
        </p:sp>
      </p:grpSp>
      <p:sp>
        <p:nvSpPr>
          <p:cNvPr id="33" name="TextBox 100">
            <a:extLst>
              <a:ext uri="{FF2B5EF4-FFF2-40B4-BE49-F238E27FC236}">
                <a16:creationId xmlns:a16="http://schemas.microsoft.com/office/drawing/2014/main" id="{98ED76AC-6A80-B19A-C406-3D2D21B767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10160" y="4850234"/>
            <a:ext cx="76835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2</a:t>
            </a:r>
            <a:endParaRPr lang="zh-CN" altLang="en-US" sz="3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4" name="TextBox 101">
            <a:extLst>
              <a:ext uri="{FF2B5EF4-FFF2-40B4-BE49-F238E27FC236}">
                <a16:creationId xmlns:a16="http://schemas.microsoft.com/office/drawing/2014/main" id="{F7F2F72F-DC73-5E07-BB78-34334E7FD1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08496" y="4850234"/>
            <a:ext cx="76835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4</a:t>
            </a:r>
            <a:endParaRPr lang="zh-CN" altLang="en-US" sz="3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5" name="TextBox 140">
            <a:extLst>
              <a:ext uri="{FF2B5EF4-FFF2-40B4-BE49-F238E27FC236}">
                <a16:creationId xmlns:a16="http://schemas.microsoft.com/office/drawing/2014/main" id="{D4785FFB-846E-8BD5-6407-95B1F46115AF}"/>
              </a:ext>
            </a:extLst>
          </p:cNvPr>
          <p:cNvSpPr txBox="1"/>
          <p:nvPr/>
        </p:nvSpPr>
        <p:spPr>
          <a:xfrm>
            <a:off x="5475070" y="4453836"/>
            <a:ext cx="383116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1600" b="1" spc="800" dirty="0">
                <a:solidFill>
                  <a:srgbClr val="FF0000"/>
                </a:solidFill>
                <a:latin typeface="+mn-lt"/>
              </a:rPr>
              <a:t>2</a:t>
            </a:r>
            <a:endParaRPr lang="zh-CN" altLang="en-US" sz="1600" b="1" spc="8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6" name="TextBox 100">
            <a:extLst>
              <a:ext uri="{FF2B5EF4-FFF2-40B4-BE49-F238E27FC236}">
                <a16:creationId xmlns:a16="http://schemas.microsoft.com/office/drawing/2014/main" id="{C4115F2C-DDCD-379E-1E59-C7F52B4DFF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11825" y="4850234"/>
            <a:ext cx="76835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4</a:t>
            </a:r>
            <a:endParaRPr lang="zh-CN" altLang="en-US" sz="3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7" name="TextBox 100">
            <a:extLst>
              <a:ext uri="{FF2B5EF4-FFF2-40B4-BE49-F238E27FC236}">
                <a16:creationId xmlns:a16="http://schemas.microsoft.com/office/drawing/2014/main" id="{5A823382-9E63-7715-50E1-652AD3A0C1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03740" y="2520920"/>
            <a:ext cx="101307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424</a:t>
            </a:r>
            <a:endParaRPr lang="zh-CN" altLang="en-US" sz="3200" b="1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38" name="组合 108">
            <a:extLst>
              <a:ext uri="{FF2B5EF4-FFF2-40B4-BE49-F238E27FC236}">
                <a16:creationId xmlns:a16="http://schemas.microsoft.com/office/drawing/2014/main" id="{430AAC33-680C-5D51-2447-4602B126B73B}"/>
              </a:ext>
            </a:extLst>
          </p:cNvPr>
          <p:cNvGrpSpPr>
            <a:grpSpLocks/>
          </p:cNvGrpSpPr>
          <p:nvPr/>
        </p:nvGrpSpPr>
        <p:grpSpPr bwMode="auto">
          <a:xfrm>
            <a:off x="7757712" y="3378091"/>
            <a:ext cx="2305049" cy="1428750"/>
            <a:chOff x="288033" y="2257321"/>
            <a:chExt cx="1728000" cy="1071681"/>
          </a:xfrm>
        </p:grpSpPr>
        <p:sp>
          <p:nvSpPr>
            <p:cNvPr id="39" name="TextBox 77">
              <a:extLst>
                <a:ext uri="{FF2B5EF4-FFF2-40B4-BE49-F238E27FC236}">
                  <a16:creationId xmlns:a16="http://schemas.microsoft.com/office/drawing/2014/main" id="{39A7F901-E3C6-0823-ACDC-AB91ADA9DF97}"/>
                </a:ext>
              </a:extLst>
            </p:cNvPr>
            <p:cNvSpPr txBox="1"/>
            <p:nvPr/>
          </p:nvSpPr>
          <p:spPr>
            <a:xfrm>
              <a:off x="640746" y="2257321"/>
              <a:ext cx="503009" cy="43863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3200" b="1" spc="800" dirty="0">
                  <a:solidFill>
                    <a:srgbClr val="FF0000"/>
                  </a:solidFill>
                  <a:latin typeface="+mn-lt"/>
                </a:rPr>
                <a:t>2</a:t>
              </a:r>
              <a:endParaRPr lang="zh-CN" altLang="en-US" sz="3200" b="1" spc="800" dirty="0">
                <a:solidFill>
                  <a:srgbClr val="FF0000"/>
                </a:solidFill>
                <a:latin typeface="+mn-lt"/>
              </a:endParaRPr>
            </a:p>
          </p:txBody>
        </p:sp>
        <p:sp>
          <p:nvSpPr>
            <p:cNvPr id="40" name="TextBox 110">
              <a:extLst>
                <a:ext uri="{FF2B5EF4-FFF2-40B4-BE49-F238E27FC236}">
                  <a16:creationId xmlns:a16="http://schemas.microsoft.com/office/drawing/2014/main" id="{C32EFAD9-BA8D-BBE9-2D57-4B8B7FC3EE8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8033" y="2743149"/>
              <a:ext cx="576000" cy="438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3200" b="1" dirty="0">
                  <a:solidFill>
                    <a:srgbClr val="FF0000"/>
                  </a:solidFill>
                  <a:latin typeface="+mn-lt"/>
                </a:rPr>
                <a:t>×</a:t>
              </a:r>
              <a:endParaRPr lang="zh-CN" altLang="en-US" sz="3200" b="1" dirty="0">
                <a:solidFill>
                  <a:srgbClr val="FF0000"/>
                </a:solidFill>
                <a:latin typeface="+mn-lt"/>
              </a:endParaRPr>
            </a:p>
          </p:txBody>
        </p:sp>
        <p:sp>
          <p:nvSpPr>
            <p:cNvPr id="41" name="TextBox 111">
              <a:extLst>
                <a:ext uri="{FF2B5EF4-FFF2-40B4-BE49-F238E27FC236}">
                  <a16:creationId xmlns:a16="http://schemas.microsoft.com/office/drawing/2014/main" id="{664107B6-23B6-2200-8171-49131BD1FAA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25332" y="2743149"/>
              <a:ext cx="576001" cy="438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3200" b="1" dirty="0">
                  <a:solidFill>
                    <a:srgbClr val="FF0000"/>
                  </a:solidFill>
                  <a:latin typeface="+mn-lt"/>
                </a:rPr>
                <a:t>3</a:t>
              </a:r>
              <a:endParaRPr lang="zh-CN" altLang="en-US" sz="3200" b="1" dirty="0">
                <a:solidFill>
                  <a:srgbClr val="FF0000"/>
                </a:solidFill>
                <a:latin typeface="+mn-lt"/>
              </a:endParaRPr>
            </a:p>
          </p:txBody>
        </p: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A3DE947C-08DA-EB94-4267-E91346802EEC}"/>
                </a:ext>
              </a:extLst>
            </p:cNvPr>
            <p:cNvCxnSpPr/>
            <p:nvPr/>
          </p:nvCxnSpPr>
          <p:spPr>
            <a:xfrm>
              <a:off x="288033" y="3327414"/>
              <a:ext cx="1728000" cy="1588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TextBox 81">
              <a:extLst>
                <a:ext uri="{FF2B5EF4-FFF2-40B4-BE49-F238E27FC236}">
                  <a16:creationId xmlns:a16="http://schemas.microsoft.com/office/drawing/2014/main" id="{58486224-5B69-7F55-845E-979F5A73173B}"/>
                </a:ext>
              </a:extLst>
            </p:cNvPr>
            <p:cNvSpPr txBox="1"/>
            <p:nvPr/>
          </p:nvSpPr>
          <p:spPr>
            <a:xfrm>
              <a:off x="1365454" y="2257321"/>
              <a:ext cx="504595" cy="43863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3200" b="1" spc="800" dirty="0">
                  <a:solidFill>
                    <a:srgbClr val="FF0000"/>
                  </a:solidFill>
                  <a:latin typeface="+mn-lt"/>
                </a:rPr>
                <a:t>0</a:t>
              </a:r>
              <a:endParaRPr lang="zh-CN" altLang="en-US" sz="3200" b="1" spc="800" dirty="0">
                <a:solidFill>
                  <a:srgbClr val="FF0000"/>
                </a:solidFill>
                <a:latin typeface="+mn-lt"/>
              </a:endParaRPr>
            </a:p>
          </p:txBody>
        </p:sp>
        <p:sp>
          <p:nvSpPr>
            <p:cNvPr id="44" name="TextBox 77">
              <a:extLst>
                <a:ext uri="{FF2B5EF4-FFF2-40B4-BE49-F238E27FC236}">
                  <a16:creationId xmlns:a16="http://schemas.microsoft.com/office/drawing/2014/main" id="{C2F27BA3-015F-3B15-BE58-FE47614F7F52}"/>
                </a:ext>
              </a:extLst>
            </p:cNvPr>
            <p:cNvSpPr txBox="1"/>
            <p:nvPr/>
          </p:nvSpPr>
          <p:spPr>
            <a:xfrm>
              <a:off x="1003099" y="2257321"/>
              <a:ext cx="503009" cy="43863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3200" b="1" spc="800" dirty="0">
                  <a:solidFill>
                    <a:srgbClr val="FF0000"/>
                  </a:solidFill>
                  <a:latin typeface="+mn-lt"/>
                </a:rPr>
                <a:t>9</a:t>
              </a:r>
              <a:endParaRPr lang="zh-CN" altLang="en-US" sz="3200" b="1" spc="800" dirty="0">
                <a:solidFill>
                  <a:srgbClr val="FF0000"/>
                </a:solidFill>
                <a:latin typeface="+mn-lt"/>
              </a:endParaRPr>
            </a:p>
          </p:txBody>
        </p:sp>
      </p:grpSp>
      <p:sp>
        <p:nvSpPr>
          <p:cNvPr id="45" name="TextBox 100">
            <a:extLst>
              <a:ext uri="{FF2B5EF4-FFF2-40B4-BE49-F238E27FC236}">
                <a16:creationId xmlns:a16="http://schemas.microsoft.com/office/drawing/2014/main" id="{BB35127D-15F0-9BB1-FF9F-79E190DAB9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90758" y="4850234"/>
            <a:ext cx="76835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7</a:t>
            </a:r>
            <a:endParaRPr lang="zh-CN" altLang="en-US" sz="3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6" name="TextBox 101">
            <a:extLst>
              <a:ext uri="{FF2B5EF4-FFF2-40B4-BE49-F238E27FC236}">
                <a16:creationId xmlns:a16="http://schemas.microsoft.com/office/drawing/2014/main" id="{CB4580E3-B987-1B07-A8FB-C7CE13FC90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89094" y="4850234"/>
            <a:ext cx="76835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0</a:t>
            </a:r>
            <a:endParaRPr lang="zh-CN" altLang="en-US" sz="3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7" name="TextBox 140">
            <a:extLst>
              <a:ext uri="{FF2B5EF4-FFF2-40B4-BE49-F238E27FC236}">
                <a16:creationId xmlns:a16="http://schemas.microsoft.com/office/drawing/2014/main" id="{2FCFA9A5-C9A7-715B-4CA2-2BF02FAB2CA1}"/>
              </a:ext>
            </a:extLst>
          </p:cNvPr>
          <p:cNvSpPr txBox="1"/>
          <p:nvPr/>
        </p:nvSpPr>
        <p:spPr>
          <a:xfrm>
            <a:off x="8584030" y="4453836"/>
            <a:ext cx="383116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1600" b="1" spc="800" dirty="0">
                <a:solidFill>
                  <a:srgbClr val="FF0000"/>
                </a:solidFill>
                <a:latin typeface="+mn-lt"/>
              </a:rPr>
              <a:t>2</a:t>
            </a:r>
            <a:endParaRPr lang="zh-CN" altLang="en-US" sz="1600" b="1" spc="8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8" name="TextBox 100">
            <a:extLst>
              <a:ext uri="{FF2B5EF4-FFF2-40B4-BE49-F238E27FC236}">
                <a16:creationId xmlns:a16="http://schemas.microsoft.com/office/drawing/2014/main" id="{011AB2AD-6918-673B-70C7-63024B382E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92423" y="4850234"/>
            <a:ext cx="76835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8</a:t>
            </a:r>
            <a:endParaRPr lang="zh-CN" altLang="en-US" sz="3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9" name="TextBox 100">
            <a:extLst>
              <a:ext uri="{FF2B5EF4-FFF2-40B4-BE49-F238E27FC236}">
                <a16:creationId xmlns:a16="http://schemas.microsoft.com/office/drawing/2014/main" id="{60FE6D52-349F-CE33-ABE0-DFC486D8CA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13214" y="2520920"/>
            <a:ext cx="101307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870</a:t>
            </a:r>
            <a:endParaRPr lang="zh-CN" altLang="en-US" sz="3200" b="1" dirty="0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4" grpId="0"/>
      <p:bldP spid="25" grpId="0"/>
      <p:bldP spid="33" grpId="0"/>
      <p:bldP spid="34" grpId="0"/>
      <p:bldP spid="35" grpId="0"/>
      <p:bldP spid="36" grpId="0"/>
      <p:bldP spid="37" grpId="0"/>
      <p:bldP spid="45" grpId="0"/>
      <p:bldP spid="46" grpId="0"/>
      <p:bldP spid="47" grpId="0"/>
      <p:bldP spid="48" grpId="0"/>
      <p:bldP spid="4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C6997991-18D9-8FF4-B130-181DF00D02FA}"/>
              </a:ext>
            </a:extLst>
          </p:cNvPr>
          <p:cNvSpPr/>
          <p:nvPr/>
        </p:nvSpPr>
        <p:spPr>
          <a:xfrm>
            <a:off x="6781800" y="992450"/>
            <a:ext cx="1162050" cy="590550"/>
          </a:xfrm>
          <a:prstGeom prst="roundRect">
            <a:avLst/>
          </a:prstGeom>
          <a:solidFill>
            <a:srgbClr val="EBFFFF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901BFBC0-5EB6-7C69-74BC-8D76E175CD55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1001158" y="901513"/>
            <a:ext cx="10363200" cy="14578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3. 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下面是一个书架的图书清点记录。估一估，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4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个这样的书架有多少本书？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9774E7F-50EA-4B7F-DE82-B9E68734F603}"/>
              </a:ext>
            </a:extLst>
          </p:cNvPr>
          <p:cNvSpPr txBox="1"/>
          <p:nvPr/>
        </p:nvSpPr>
        <p:spPr>
          <a:xfrm>
            <a:off x="8044414" y="534849"/>
            <a:ext cx="3782402" cy="4253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【</a:t>
            </a:r>
            <a:r>
              <a:rPr lang="zh-CN" altLang="en-US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选自教材</a:t>
            </a: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P18 </a:t>
            </a:r>
            <a:r>
              <a:rPr lang="zh-CN" altLang="en-US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第</a:t>
            </a: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3</a:t>
            </a:r>
            <a:r>
              <a:rPr lang="zh-CN" altLang="en-US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题</a:t>
            </a: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】</a:t>
            </a:r>
            <a:endParaRPr lang="zh-CN" altLang="en-US" sz="1865" dirty="0">
              <a:solidFill>
                <a:srgbClr val="7575D7"/>
              </a:solidFill>
              <a:latin typeface="+mn-lt"/>
              <a:ea typeface="黑体" panose="02010609060101010101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CA1760AF-998B-C845-CE82-B305AC8066C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053" y="2578682"/>
            <a:ext cx="2328385" cy="239948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891BDC76-A70D-9A08-2E18-866084E5596B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3294" y="2567622"/>
            <a:ext cx="4072914" cy="1973026"/>
          </a:xfrm>
          <a:prstGeom prst="rect">
            <a:avLst/>
          </a:prstGeom>
        </p:spPr>
      </p:pic>
      <p:sp>
        <p:nvSpPr>
          <p:cNvPr id="13" name="右大括号 12">
            <a:extLst>
              <a:ext uri="{FF2B5EF4-FFF2-40B4-BE49-F238E27FC236}">
                <a16:creationId xmlns:a16="http://schemas.microsoft.com/office/drawing/2014/main" id="{43A9C4E3-48C0-FE8E-4151-6DCD06D81052}"/>
              </a:ext>
            </a:extLst>
          </p:cNvPr>
          <p:cNvSpPr/>
          <p:nvPr/>
        </p:nvSpPr>
        <p:spPr>
          <a:xfrm>
            <a:off x="3436219" y="2930537"/>
            <a:ext cx="404261" cy="1944303"/>
          </a:xfrm>
          <a:prstGeom prst="rightBrace">
            <a:avLst>
              <a:gd name="adj1" fmla="val 23648"/>
              <a:gd name="adj2" fmla="val 50000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4CF632C-EDB7-2E09-7055-F3281ACD90E0}"/>
              </a:ext>
            </a:extLst>
          </p:cNvPr>
          <p:cNvSpPr txBox="1"/>
          <p:nvPr/>
        </p:nvSpPr>
        <p:spPr>
          <a:xfrm>
            <a:off x="3963202" y="3158703"/>
            <a:ext cx="1648327" cy="14879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400" b="0" i="0" u="none" strike="noStrike" baseline="0" dirty="0">
                <a:solidFill>
                  <a:srgbClr val="FF0000"/>
                </a:solidFill>
                <a:latin typeface="FZYBKSJW--GB1-0"/>
              </a:rPr>
              <a:t>每层的书本数接近</a:t>
            </a:r>
            <a:r>
              <a:rPr lang="en-US" altLang="zh-CN" sz="2400" b="0" i="0" u="none" strike="noStrike" baseline="0" dirty="0">
                <a:solidFill>
                  <a:srgbClr val="FF0000"/>
                </a:solidFill>
                <a:latin typeface="NEU-BZ-Regular"/>
              </a:rPr>
              <a:t>50</a:t>
            </a:r>
            <a:r>
              <a:rPr lang="zh-CN" altLang="en-US" sz="2400" b="0" i="0" u="none" strike="noStrike" baseline="0" dirty="0">
                <a:solidFill>
                  <a:srgbClr val="FF0000"/>
                </a:solidFill>
                <a:latin typeface="FZYBKSJW--GB1-0"/>
              </a:rPr>
              <a:t>本</a:t>
            </a:r>
            <a:r>
              <a:rPr lang="zh-CN" altLang="en-US" sz="2400" b="0" i="0" u="none" strike="noStrike" baseline="0" dirty="0">
                <a:solidFill>
                  <a:srgbClr val="FF0000"/>
                </a:solidFill>
                <a:latin typeface="FZSSK--GBK1-0"/>
              </a:rPr>
              <a:t>。</a:t>
            </a:r>
            <a:endParaRPr lang="zh-CN" altLang="en-US" sz="2400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8A8976A5-8926-3748-4DD7-5B57966ACE91}"/>
              </a:ext>
            </a:extLst>
          </p:cNvPr>
          <p:cNvSpPr txBox="1"/>
          <p:nvPr/>
        </p:nvSpPr>
        <p:spPr>
          <a:xfrm>
            <a:off x="6823083" y="1850859"/>
            <a:ext cx="2475698" cy="5277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400" b="0" i="0" u="none" strike="noStrike" baseline="0" dirty="0">
                <a:solidFill>
                  <a:srgbClr val="0000FF"/>
                </a:solidFill>
                <a:latin typeface="FZYBKSJW--GB1-0"/>
              </a:rPr>
              <a:t>一个书架有</a:t>
            </a:r>
            <a:r>
              <a:rPr lang="en-US" altLang="zh-CN" sz="2400" b="0" i="0" u="none" strike="noStrike" baseline="0" dirty="0">
                <a:solidFill>
                  <a:srgbClr val="0000FF"/>
                </a:solidFill>
                <a:latin typeface="FZYBKSJW--GB1-0"/>
              </a:rPr>
              <a:t>4</a:t>
            </a:r>
            <a:r>
              <a:rPr lang="zh-CN" altLang="en-US" sz="2400" b="0" i="0" u="none" strike="noStrike" baseline="0" dirty="0">
                <a:solidFill>
                  <a:srgbClr val="0000FF"/>
                </a:solidFill>
                <a:latin typeface="FZYBKSJW--GB1-0"/>
              </a:rPr>
              <a:t>层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7F47B16C-A539-63B9-C8DE-64E303E403C1}"/>
              </a:ext>
            </a:extLst>
          </p:cNvPr>
          <p:cNvSpPr/>
          <p:nvPr/>
        </p:nvSpPr>
        <p:spPr>
          <a:xfrm>
            <a:off x="8353425" y="2363512"/>
            <a:ext cx="285750" cy="428625"/>
          </a:xfrm>
          <a:custGeom>
            <a:avLst/>
            <a:gdLst>
              <a:gd name="connsiteX0" fmla="*/ 285750 w 285750"/>
              <a:gd name="connsiteY0" fmla="*/ 428625 h 428625"/>
              <a:gd name="connsiteX1" fmla="*/ 228600 w 285750"/>
              <a:gd name="connsiteY1" fmla="*/ 161925 h 428625"/>
              <a:gd name="connsiteX2" fmla="*/ 0 w 285750"/>
              <a:gd name="connsiteY2" fmla="*/ 0 h 428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5750" h="428625">
                <a:moveTo>
                  <a:pt x="285750" y="428625"/>
                </a:moveTo>
                <a:cubicBezTo>
                  <a:pt x="280987" y="330994"/>
                  <a:pt x="276225" y="233363"/>
                  <a:pt x="228600" y="161925"/>
                </a:cubicBezTo>
                <a:cubicBezTo>
                  <a:pt x="180975" y="90487"/>
                  <a:pt x="90487" y="45243"/>
                  <a:pt x="0" y="0"/>
                </a:cubicBezTo>
              </a:path>
            </a:pathLst>
          </a:custGeom>
          <a:noFill/>
          <a:ln w="12700">
            <a:solidFill>
              <a:srgbClr val="0000FF"/>
            </a:solidFill>
            <a:tailEnd type="stealth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标题 1">
            <a:extLst>
              <a:ext uri="{FF2B5EF4-FFF2-40B4-BE49-F238E27FC236}">
                <a16:creationId xmlns:a16="http://schemas.microsoft.com/office/drawing/2014/main" id="{549F1A9B-3D6E-2D45-9F3A-94F2DEE6A455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6013289" y="4535165"/>
            <a:ext cx="1557550" cy="4879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50 × 4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E2CFB124-646F-625A-4973-BE567513054D}"/>
              </a:ext>
            </a:extLst>
          </p:cNvPr>
          <p:cNvSpPr/>
          <p:nvPr/>
        </p:nvSpPr>
        <p:spPr>
          <a:xfrm>
            <a:off x="7039897" y="2644891"/>
            <a:ext cx="1966451" cy="175012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2">
            <a:extLst>
              <a:ext uri="{FF2B5EF4-FFF2-40B4-BE49-F238E27FC236}">
                <a16:creationId xmlns:a16="http://schemas.microsoft.com/office/drawing/2014/main" id="{9AC87450-7353-44A8-8DD1-ED3811176210}"/>
              </a:ext>
            </a:extLst>
          </p:cNvPr>
          <p:cNvSpPr/>
          <p:nvPr/>
        </p:nvSpPr>
        <p:spPr>
          <a:xfrm>
            <a:off x="8259097" y="1514174"/>
            <a:ext cx="147484" cy="206477"/>
          </a:xfrm>
          <a:prstGeom prst="triangle">
            <a:avLst/>
          </a:prstGeom>
          <a:solidFill>
            <a:srgbClr val="FFA3FF"/>
          </a:solidFill>
          <a:ln>
            <a:solidFill>
              <a:srgbClr val="FF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标题 1">
            <a:extLst>
              <a:ext uri="{FF2B5EF4-FFF2-40B4-BE49-F238E27FC236}">
                <a16:creationId xmlns:a16="http://schemas.microsoft.com/office/drawing/2014/main" id="{241D40DC-E7E0-7EC0-091F-D21D94B8B692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7212823" y="4535165"/>
            <a:ext cx="1557550" cy="4879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×4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25" name="标题 1">
            <a:extLst>
              <a:ext uri="{FF2B5EF4-FFF2-40B4-BE49-F238E27FC236}">
                <a16:creationId xmlns:a16="http://schemas.microsoft.com/office/drawing/2014/main" id="{5B07222D-E8C5-1899-A5C3-EBD352847DE3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5649493" y="5071023"/>
            <a:ext cx="2157319" cy="4879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= 200 × 4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26" name="标题 1">
            <a:extLst>
              <a:ext uri="{FF2B5EF4-FFF2-40B4-BE49-F238E27FC236}">
                <a16:creationId xmlns:a16="http://schemas.microsoft.com/office/drawing/2014/main" id="{BAE2FCF3-A425-90C1-348A-1BBD5960A0E9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5649493" y="5606881"/>
            <a:ext cx="2157319" cy="4879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= 800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（本）</a:t>
            </a:r>
          </a:p>
        </p:txBody>
      </p:sp>
    </p:spTree>
    <p:extLst>
      <p:ext uri="{BB962C8B-B14F-4D97-AF65-F5344CB8AC3E}">
        <p14:creationId xmlns:p14="http://schemas.microsoft.com/office/powerpoint/2010/main" val="4167863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3" grpId="0" animBg="1"/>
      <p:bldP spid="15" grpId="0"/>
      <p:bldP spid="17" grpId="0"/>
      <p:bldP spid="18" grpId="0" animBg="1"/>
      <p:bldP spid="19" grpId="0"/>
      <p:bldP spid="20" grpId="0" animBg="1"/>
      <p:bldP spid="23" grpId="0" animBg="1"/>
      <p:bldP spid="24" grpId="0"/>
      <p:bldP spid="25" grpId="0"/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0031912-6581-0558-82F0-3718FCE30C90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1001158" y="1147313"/>
            <a:ext cx="10363200" cy="14578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4. 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胜利小学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5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名教师带领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88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名学生参加游园活动，用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500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元买门票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,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够不够？实际花了多少元？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59E281E-0EEE-53F4-5FC1-678C907F8152}"/>
              </a:ext>
            </a:extLst>
          </p:cNvPr>
          <p:cNvSpPr txBox="1"/>
          <p:nvPr/>
        </p:nvSpPr>
        <p:spPr>
          <a:xfrm>
            <a:off x="8044414" y="643001"/>
            <a:ext cx="3782402" cy="4253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【</a:t>
            </a:r>
            <a:r>
              <a:rPr lang="zh-CN" altLang="en-US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选自教材</a:t>
            </a: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P18 </a:t>
            </a:r>
            <a:r>
              <a:rPr lang="zh-CN" altLang="en-US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第</a:t>
            </a: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4</a:t>
            </a:r>
            <a:r>
              <a:rPr lang="zh-CN" altLang="en-US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题</a:t>
            </a: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】</a:t>
            </a:r>
            <a:endParaRPr lang="zh-CN" altLang="en-US" sz="1865" dirty="0">
              <a:solidFill>
                <a:srgbClr val="7575D7"/>
              </a:solidFill>
              <a:latin typeface="+mn-lt"/>
              <a:ea typeface="黑体" panose="02010609060101010101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37ADB271-D10B-61CB-19DD-B69A659139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871" y="2889338"/>
            <a:ext cx="5443266" cy="2977134"/>
          </a:xfrm>
          <a:prstGeom prst="rect">
            <a:avLst/>
          </a:prstGeom>
        </p:spPr>
      </p:pic>
      <p:sp>
        <p:nvSpPr>
          <p:cNvPr id="6" name="标题 1">
            <a:extLst>
              <a:ext uri="{FF2B5EF4-FFF2-40B4-BE49-F238E27FC236}">
                <a16:creationId xmlns:a16="http://schemas.microsoft.com/office/drawing/2014/main" id="{4C50C8D7-775C-E3A9-0601-3E4D63B918CD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6790037" y="2480222"/>
            <a:ext cx="1557550" cy="4879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成人票：</a:t>
            </a:r>
          </a:p>
        </p:txBody>
      </p:sp>
      <p:sp>
        <p:nvSpPr>
          <p:cNvPr id="7" name="标题 1">
            <a:extLst>
              <a:ext uri="{FF2B5EF4-FFF2-40B4-BE49-F238E27FC236}">
                <a16:creationId xmlns:a16="http://schemas.microsoft.com/office/drawing/2014/main" id="{CF06AD3B-01B2-F844-E58D-F67952BCF6C2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8491016" y="2480222"/>
            <a:ext cx="2973395" cy="4879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8×5 = 40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（元）</a:t>
            </a:r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id="{8EBE6EDE-8C58-0D11-08EF-8662FAED3980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6790037" y="3335629"/>
            <a:ext cx="1557550" cy="4879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学生票：</a:t>
            </a:r>
          </a:p>
        </p:txBody>
      </p:sp>
      <p:sp>
        <p:nvSpPr>
          <p:cNvPr id="9" name="标题 1">
            <a:extLst>
              <a:ext uri="{FF2B5EF4-FFF2-40B4-BE49-F238E27FC236}">
                <a16:creationId xmlns:a16="http://schemas.microsoft.com/office/drawing/2014/main" id="{3D9DA621-0D69-6E91-B826-9EBD055F21A6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8491016" y="3335629"/>
            <a:ext cx="2973395" cy="4879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88×5 = 440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（元）</a:t>
            </a:r>
          </a:p>
        </p:txBody>
      </p:sp>
      <p:sp>
        <p:nvSpPr>
          <p:cNvPr id="10" name="标题 1">
            <a:extLst>
              <a:ext uri="{FF2B5EF4-FFF2-40B4-BE49-F238E27FC236}">
                <a16:creationId xmlns:a16="http://schemas.microsoft.com/office/drawing/2014/main" id="{B5EEC955-CED7-1F3F-98BE-7D7729D49EDA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7665107" y="4141874"/>
            <a:ext cx="3573164" cy="4879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440 + 40 = 480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（元）</a:t>
            </a:r>
          </a:p>
        </p:txBody>
      </p:sp>
      <p:sp>
        <p:nvSpPr>
          <p:cNvPr id="11" name="标题 1">
            <a:extLst>
              <a:ext uri="{FF2B5EF4-FFF2-40B4-BE49-F238E27FC236}">
                <a16:creationId xmlns:a16="http://schemas.microsoft.com/office/drawing/2014/main" id="{99424DE3-8098-4741-C917-8548C7951FC7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7665107" y="4810467"/>
            <a:ext cx="3573164" cy="4879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480 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＜ 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500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2" name="标题 1">
            <a:extLst>
              <a:ext uri="{FF2B5EF4-FFF2-40B4-BE49-F238E27FC236}">
                <a16:creationId xmlns:a16="http://schemas.microsoft.com/office/drawing/2014/main" id="{580DCE98-CDFB-0534-EEC7-8E9B22319831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6829365" y="5469228"/>
            <a:ext cx="4812028" cy="4879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答：够了，实际花了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480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元。</a:t>
            </a:r>
          </a:p>
        </p:txBody>
      </p:sp>
    </p:spTree>
    <p:extLst>
      <p:ext uri="{BB962C8B-B14F-4D97-AF65-F5344CB8AC3E}">
        <p14:creationId xmlns:p14="http://schemas.microsoft.com/office/powerpoint/2010/main" val="2111783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>
            <a:extLst>
              <a:ext uri="{FF2B5EF4-FFF2-40B4-BE49-F238E27FC236}">
                <a16:creationId xmlns:a16="http://schemas.microsoft.com/office/drawing/2014/main" id="{3ADA015C-A2F8-5E59-5E77-E4E75F4966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4178" y="2280456"/>
            <a:ext cx="3535199" cy="2855353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id="{A25F61C0-90E3-49F9-CAE8-3318BE46F5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8148" y="2280456"/>
            <a:ext cx="3535199" cy="2855353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id="{06EF1859-54E4-BF9C-B3C8-BCE6001E9D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076" y="2280456"/>
            <a:ext cx="3535199" cy="2855353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C20FD31A-31B3-D24F-4D08-779E2AB55156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1001158" y="1147313"/>
            <a:ext cx="10363200" cy="14578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5. 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森林医生。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BE31CA0-A0A8-14C0-FA08-C6FA6ED0BFE1}"/>
              </a:ext>
            </a:extLst>
          </p:cNvPr>
          <p:cNvSpPr txBox="1"/>
          <p:nvPr/>
        </p:nvSpPr>
        <p:spPr>
          <a:xfrm>
            <a:off x="3307314" y="1405001"/>
            <a:ext cx="3782402" cy="4253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【</a:t>
            </a:r>
            <a:r>
              <a:rPr lang="zh-CN" altLang="en-US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选自教材</a:t>
            </a: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P18 </a:t>
            </a:r>
            <a:r>
              <a:rPr lang="zh-CN" altLang="en-US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第</a:t>
            </a: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5</a:t>
            </a:r>
            <a:r>
              <a:rPr lang="zh-CN" altLang="en-US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题</a:t>
            </a: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】</a:t>
            </a:r>
            <a:endParaRPr lang="zh-CN" altLang="en-US" sz="1865" dirty="0">
              <a:solidFill>
                <a:srgbClr val="7575D7"/>
              </a:solidFill>
              <a:latin typeface="+mn-lt"/>
              <a:ea typeface="黑体" panose="02010609060101010101" charset="-122"/>
            </a:endParaRPr>
          </a:p>
        </p:txBody>
      </p:sp>
      <p:grpSp>
        <p:nvGrpSpPr>
          <p:cNvPr id="4" name="组合 108">
            <a:extLst>
              <a:ext uri="{FF2B5EF4-FFF2-40B4-BE49-F238E27FC236}">
                <a16:creationId xmlns:a16="http://schemas.microsoft.com/office/drawing/2014/main" id="{6537E064-5D1C-1617-A2CA-9BDF28644D43}"/>
              </a:ext>
            </a:extLst>
          </p:cNvPr>
          <p:cNvGrpSpPr>
            <a:grpSpLocks/>
          </p:cNvGrpSpPr>
          <p:nvPr/>
        </p:nvGrpSpPr>
        <p:grpSpPr bwMode="auto">
          <a:xfrm>
            <a:off x="1433911" y="2637480"/>
            <a:ext cx="2160000" cy="1428750"/>
            <a:chOff x="288033" y="2257321"/>
            <a:chExt cx="1619261" cy="1071681"/>
          </a:xfrm>
        </p:grpSpPr>
        <p:sp>
          <p:nvSpPr>
            <p:cNvPr id="5" name="TextBox 77">
              <a:extLst>
                <a:ext uri="{FF2B5EF4-FFF2-40B4-BE49-F238E27FC236}">
                  <a16:creationId xmlns:a16="http://schemas.microsoft.com/office/drawing/2014/main" id="{88974C83-EF2F-5C35-F199-8D727787E812}"/>
                </a:ext>
              </a:extLst>
            </p:cNvPr>
            <p:cNvSpPr txBox="1"/>
            <p:nvPr/>
          </p:nvSpPr>
          <p:spPr>
            <a:xfrm>
              <a:off x="640746" y="2257321"/>
              <a:ext cx="503009" cy="43863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3200" b="1" spc="800" dirty="0">
                  <a:solidFill>
                    <a:srgbClr val="000000"/>
                  </a:solidFill>
                  <a:latin typeface="+mn-lt"/>
                </a:rPr>
                <a:t>1</a:t>
              </a:r>
              <a:endParaRPr lang="zh-CN" altLang="en-US" sz="3200" b="1" spc="800" dirty="0">
                <a:solidFill>
                  <a:srgbClr val="000000"/>
                </a:solidFill>
                <a:latin typeface="+mn-lt"/>
              </a:endParaRPr>
            </a:p>
          </p:txBody>
        </p:sp>
        <p:sp>
          <p:nvSpPr>
            <p:cNvPr id="6" name="TextBox 110">
              <a:extLst>
                <a:ext uri="{FF2B5EF4-FFF2-40B4-BE49-F238E27FC236}">
                  <a16:creationId xmlns:a16="http://schemas.microsoft.com/office/drawing/2014/main" id="{BB48C437-5156-CD31-F8B7-6C450A8445D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8033" y="2743149"/>
              <a:ext cx="576000" cy="438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3200" b="1" dirty="0">
                  <a:solidFill>
                    <a:srgbClr val="000000"/>
                  </a:solidFill>
                  <a:latin typeface="+mn-lt"/>
                </a:rPr>
                <a:t>×</a:t>
              </a:r>
              <a:endParaRPr lang="zh-CN" altLang="en-US" sz="3200" b="1" dirty="0">
                <a:solidFill>
                  <a:srgbClr val="000000"/>
                </a:solidFill>
                <a:latin typeface="+mn-lt"/>
              </a:endParaRPr>
            </a:p>
          </p:txBody>
        </p:sp>
        <p:sp>
          <p:nvSpPr>
            <p:cNvPr id="7" name="TextBox 111">
              <a:extLst>
                <a:ext uri="{FF2B5EF4-FFF2-40B4-BE49-F238E27FC236}">
                  <a16:creationId xmlns:a16="http://schemas.microsoft.com/office/drawing/2014/main" id="{8E6D14A5-F6BC-85D6-4660-A337BCE4E96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86115" y="2743149"/>
              <a:ext cx="576001" cy="438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3200" b="1" dirty="0">
                  <a:solidFill>
                    <a:srgbClr val="000000"/>
                  </a:solidFill>
                  <a:latin typeface="+mn-lt"/>
                </a:rPr>
                <a:t>6</a:t>
              </a:r>
              <a:endParaRPr lang="zh-CN" altLang="en-US" sz="3200" b="1" dirty="0">
                <a:solidFill>
                  <a:srgbClr val="000000"/>
                </a:solidFill>
                <a:latin typeface="+mn-lt"/>
              </a:endParaRPr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BDC1F25B-948D-828E-376A-0E63A0CCC15D}"/>
                </a:ext>
              </a:extLst>
            </p:cNvPr>
            <p:cNvCxnSpPr/>
            <p:nvPr/>
          </p:nvCxnSpPr>
          <p:spPr>
            <a:xfrm>
              <a:off x="288033" y="3327414"/>
              <a:ext cx="1619261" cy="1588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Box 81">
              <a:extLst>
                <a:ext uri="{FF2B5EF4-FFF2-40B4-BE49-F238E27FC236}">
                  <a16:creationId xmlns:a16="http://schemas.microsoft.com/office/drawing/2014/main" id="{7E115067-D0AB-D98F-3660-97F7222F4011}"/>
                </a:ext>
              </a:extLst>
            </p:cNvPr>
            <p:cNvSpPr txBox="1"/>
            <p:nvPr/>
          </p:nvSpPr>
          <p:spPr>
            <a:xfrm>
              <a:off x="1365454" y="2257321"/>
              <a:ext cx="504595" cy="43863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3200" b="1" spc="800" dirty="0">
                  <a:solidFill>
                    <a:srgbClr val="000000"/>
                  </a:solidFill>
                  <a:latin typeface="+mn-lt"/>
                </a:rPr>
                <a:t>4</a:t>
              </a:r>
              <a:endParaRPr lang="zh-CN" altLang="en-US" sz="3200" b="1" spc="800" dirty="0">
                <a:solidFill>
                  <a:srgbClr val="000000"/>
                </a:solidFill>
                <a:latin typeface="+mn-lt"/>
              </a:endParaRPr>
            </a:p>
          </p:txBody>
        </p:sp>
        <p:sp>
          <p:nvSpPr>
            <p:cNvPr id="10" name="TextBox 77">
              <a:extLst>
                <a:ext uri="{FF2B5EF4-FFF2-40B4-BE49-F238E27FC236}">
                  <a16:creationId xmlns:a16="http://schemas.microsoft.com/office/drawing/2014/main" id="{94655E32-2753-B6EE-7260-9215E46C4721}"/>
                </a:ext>
              </a:extLst>
            </p:cNvPr>
            <p:cNvSpPr txBox="1"/>
            <p:nvPr/>
          </p:nvSpPr>
          <p:spPr>
            <a:xfrm>
              <a:off x="1003099" y="2257321"/>
              <a:ext cx="503009" cy="43863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3200" b="1" spc="800" dirty="0">
                  <a:solidFill>
                    <a:srgbClr val="000000"/>
                  </a:solidFill>
                  <a:latin typeface="+mn-lt"/>
                </a:rPr>
                <a:t>0</a:t>
              </a:r>
              <a:endParaRPr lang="zh-CN" altLang="en-US" sz="3200" b="1" spc="800" dirty="0">
                <a:solidFill>
                  <a:srgbClr val="000000"/>
                </a:solidFill>
                <a:latin typeface="+mn-lt"/>
              </a:endParaRPr>
            </a:p>
          </p:txBody>
        </p:sp>
      </p:grpSp>
      <p:sp>
        <p:nvSpPr>
          <p:cNvPr id="11" name="TextBox 100">
            <a:extLst>
              <a:ext uri="{FF2B5EF4-FFF2-40B4-BE49-F238E27FC236}">
                <a16:creationId xmlns:a16="http://schemas.microsoft.com/office/drawing/2014/main" id="{16538DB7-E220-F421-A1AB-17F4B90302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66957" y="4109623"/>
            <a:ext cx="76835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200" b="1" dirty="0">
                <a:solidFill>
                  <a:srgbClr val="000000"/>
                </a:solidFill>
                <a:latin typeface="+mn-lt"/>
              </a:rPr>
              <a:t>2</a:t>
            </a:r>
            <a:endParaRPr lang="zh-CN" altLang="en-US" sz="32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12" name="TextBox 101">
            <a:extLst>
              <a:ext uri="{FF2B5EF4-FFF2-40B4-BE49-F238E27FC236}">
                <a16:creationId xmlns:a16="http://schemas.microsoft.com/office/drawing/2014/main" id="{34ED1904-DB45-D058-001E-5A09072302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65293" y="4109623"/>
            <a:ext cx="76835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200" b="1" dirty="0">
                <a:solidFill>
                  <a:srgbClr val="000000"/>
                </a:solidFill>
                <a:latin typeface="+mn-lt"/>
              </a:rPr>
              <a:t>4</a:t>
            </a:r>
            <a:endParaRPr lang="zh-CN" altLang="en-US" sz="32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13" name="TextBox 140">
            <a:extLst>
              <a:ext uri="{FF2B5EF4-FFF2-40B4-BE49-F238E27FC236}">
                <a16:creationId xmlns:a16="http://schemas.microsoft.com/office/drawing/2014/main" id="{C4EB231D-0E00-A04E-F03C-E495210D4574}"/>
              </a:ext>
            </a:extLst>
          </p:cNvPr>
          <p:cNvSpPr txBox="1"/>
          <p:nvPr/>
        </p:nvSpPr>
        <p:spPr>
          <a:xfrm>
            <a:off x="2731867" y="3713225"/>
            <a:ext cx="383116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1600" b="1" spc="800" dirty="0">
                <a:solidFill>
                  <a:srgbClr val="000000"/>
                </a:solidFill>
                <a:latin typeface="+mn-lt"/>
              </a:rPr>
              <a:t>2</a:t>
            </a:r>
            <a:endParaRPr lang="zh-CN" altLang="en-US" sz="1600" b="1" spc="800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14" name="TextBox 100">
            <a:extLst>
              <a:ext uri="{FF2B5EF4-FFF2-40B4-BE49-F238E27FC236}">
                <a16:creationId xmlns:a16="http://schemas.microsoft.com/office/drawing/2014/main" id="{D0225EF5-3F5D-D909-99B7-15E6E4F0B0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8622" y="4109623"/>
            <a:ext cx="76835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200" b="1" dirty="0">
                <a:solidFill>
                  <a:srgbClr val="000000"/>
                </a:solidFill>
                <a:latin typeface="+mn-lt"/>
              </a:rPr>
              <a:t>6</a:t>
            </a:r>
            <a:endParaRPr lang="zh-CN" altLang="en-US" sz="3200" b="1" dirty="0">
              <a:solidFill>
                <a:srgbClr val="000000"/>
              </a:solidFill>
              <a:latin typeface="+mn-lt"/>
            </a:endParaRPr>
          </a:p>
        </p:txBody>
      </p:sp>
      <p:grpSp>
        <p:nvGrpSpPr>
          <p:cNvPr id="17" name="组合 108">
            <a:extLst>
              <a:ext uri="{FF2B5EF4-FFF2-40B4-BE49-F238E27FC236}">
                <a16:creationId xmlns:a16="http://schemas.microsoft.com/office/drawing/2014/main" id="{CB523ECA-BDA8-4717-71D7-FC770E99785C}"/>
              </a:ext>
            </a:extLst>
          </p:cNvPr>
          <p:cNvGrpSpPr>
            <a:grpSpLocks/>
          </p:cNvGrpSpPr>
          <p:nvPr/>
        </p:nvGrpSpPr>
        <p:grpSpPr bwMode="auto">
          <a:xfrm>
            <a:off x="5074133" y="2637480"/>
            <a:ext cx="2160000" cy="1428750"/>
            <a:chOff x="288033" y="2257321"/>
            <a:chExt cx="1619261" cy="1071681"/>
          </a:xfrm>
        </p:grpSpPr>
        <p:sp>
          <p:nvSpPr>
            <p:cNvPr id="18" name="TextBox 77">
              <a:extLst>
                <a:ext uri="{FF2B5EF4-FFF2-40B4-BE49-F238E27FC236}">
                  <a16:creationId xmlns:a16="http://schemas.microsoft.com/office/drawing/2014/main" id="{EE8C0D20-9C07-161A-7ED8-1D25147FDE9F}"/>
                </a:ext>
              </a:extLst>
            </p:cNvPr>
            <p:cNvSpPr txBox="1"/>
            <p:nvPr/>
          </p:nvSpPr>
          <p:spPr>
            <a:xfrm>
              <a:off x="640746" y="2257321"/>
              <a:ext cx="503009" cy="43863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3200" b="1" spc="800" dirty="0">
                  <a:solidFill>
                    <a:srgbClr val="000000"/>
                  </a:solidFill>
                  <a:latin typeface="+mn-lt"/>
                </a:rPr>
                <a:t>1</a:t>
              </a:r>
              <a:endParaRPr lang="zh-CN" altLang="en-US" sz="3200" b="1" spc="800" dirty="0">
                <a:solidFill>
                  <a:srgbClr val="000000"/>
                </a:solidFill>
                <a:latin typeface="+mn-lt"/>
              </a:endParaRPr>
            </a:p>
          </p:txBody>
        </p:sp>
        <p:sp>
          <p:nvSpPr>
            <p:cNvPr id="19" name="TextBox 110">
              <a:extLst>
                <a:ext uri="{FF2B5EF4-FFF2-40B4-BE49-F238E27FC236}">
                  <a16:creationId xmlns:a16="http://schemas.microsoft.com/office/drawing/2014/main" id="{0DBF599B-F503-C760-680E-493BD12701F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8033" y="2743149"/>
              <a:ext cx="576000" cy="438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3200" b="1" dirty="0">
                  <a:solidFill>
                    <a:srgbClr val="000000"/>
                  </a:solidFill>
                  <a:latin typeface="+mn-lt"/>
                </a:rPr>
                <a:t>×</a:t>
              </a:r>
              <a:endParaRPr lang="zh-CN" altLang="en-US" sz="3200" b="1" dirty="0">
                <a:solidFill>
                  <a:srgbClr val="000000"/>
                </a:solidFill>
                <a:latin typeface="+mn-lt"/>
              </a:endParaRPr>
            </a:p>
          </p:txBody>
        </p:sp>
        <p:sp>
          <p:nvSpPr>
            <p:cNvPr id="20" name="TextBox 111">
              <a:extLst>
                <a:ext uri="{FF2B5EF4-FFF2-40B4-BE49-F238E27FC236}">
                  <a16:creationId xmlns:a16="http://schemas.microsoft.com/office/drawing/2014/main" id="{C5CFB5BC-863C-906B-FC8E-1FE4BBD80BC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86115" y="2743149"/>
              <a:ext cx="576001" cy="438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3200" b="1" dirty="0">
                  <a:solidFill>
                    <a:srgbClr val="000000"/>
                  </a:solidFill>
                  <a:latin typeface="+mn-lt"/>
                </a:rPr>
                <a:t>4</a:t>
              </a:r>
              <a:endParaRPr lang="zh-CN" altLang="en-US" sz="3200" b="1" dirty="0">
                <a:solidFill>
                  <a:srgbClr val="000000"/>
                </a:solidFill>
                <a:latin typeface="+mn-lt"/>
              </a:endParaRPr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F34CC038-E1EF-1100-C952-6C3228030B57}"/>
                </a:ext>
              </a:extLst>
            </p:cNvPr>
            <p:cNvCxnSpPr/>
            <p:nvPr/>
          </p:nvCxnSpPr>
          <p:spPr>
            <a:xfrm>
              <a:off x="288033" y="3327414"/>
              <a:ext cx="1619261" cy="1588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81">
              <a:extLst>
                <a:ext uri="{FF2B5EF4-FFF2-40B4-BE49-F238E27FC236}">
                  <a16:creationId xmlns:a16="http://schemas.microsoft.com/office/drawing/2014/main" id="{1F308A6C-FF52-D1BE-462C-B3E3D2C84DEC}"/>
                </a:ext>
              </a:extLst>
            </p:cNvPr>
            <p:cNvSpPr txBox="1"/>
            <p:nvPr/>
          </p:nvSpPr>
          <p:spPr>
            <a:xfrm>
              <a:off x="1365454" y="2257321"/>
              <a:ext cx="504595" cy="43863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3200" b="1" spc="800" dirty="0">
                  <a:solidFill>
                    <a:srgbClr val="000000"/>
                  </a:solidFill>
                  <a:latin typeface="+mn-lt"/>
                </a:rPr>
                <a:t>5</a:t>
              </a:r>
              <a:endParaRPr lang="zh-CN" altLang="en-US" sz="3200" b="1" spc="800" dirty="0">
                <a:solidFill>
                  <a:srgbClr val="000000"/>
                </a:solidFill>
                <a:latin typeface="+mn-lt"/>
              </a:endParaRPr>
            </a:p>
          </p:txBody>
        </p:sp>
        <p:sp>
          <p:nvSpPr>
            <p:cNvPr id="23" name="TextBox 77">
              <a:extLst>
                <a:ext uri="{FF2B5EF4-FFF2-40B4-BE49-F238E27FC236}">
                  <a16:creationId xmlns:a16="http://schemas.microsoft.com/office/drawing/2014/main" id="{252E0282-96AF-1182-47C1-AF933752E153}"/>
                </a:ext>
              </a:extLst>
            </p:cNvPr>
            <p:cNvSpPr txBox="1"/>
            <p:nvPr/>
          </p:nvSpPr>
          <p:spPr>
            <a:xfrm>
              <a:off x="1003099" y="2257321"/>
              <a:ext cx="503009" cy="43863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3200" b="1" spc="800" dirty="0">
                  <a:solidFill>
                    <a:srgbClr val="000000"/>
                  </a:solidFill>
                  <a:latin typeface="+mn-lt"/>
                </a:rPr>
                <a:t>3</a:t>
              </a:r>
              <a:endParaRPr lang="zh-CN" altLang="en-US" sz="3200" b="1" spc="800" dirty="0">
                <a:solidFill>
                  <a:srgbClr val="000000"/>
                </a:solidFill>
                <a:latin typeface="+mn-lt"/>
              </a:endParaRPr>
            </a:p>
          </p:txBody>
        </p:sp>
      </p:grpSp>
      <p:sp>
        <p:nvSpPr>
          <p:cNvPr id="24" name="TextBox 100">
            <a:extLst>
              <a:ext uri="{FF2B5EF4-FFF2-40B4-BE49-F238E27FC236}">
                <a16:creationId xmlns:a16="http://schemas.microsoft.com/office/drawing/2014/main" id="{55859DF5-D0A8-6E04-69B0-6520AAEE0A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07179" y="4109623"/>
            <a:ext cx="76835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200" b="1" dirty="0">
                <a:solidFill>
                  <a:srgbClr val="000000"/>
                </a:solidFill>
                <a:latin typeface="+mn-lt"/>
              </a:rPr>
              <a:t>5</a:t>
            </a:r>
            <a:endParaRPr lang="zh-CN" altLang="en-US" sz="32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25" name="TextBox 101">
            <a:extLst>
              <a:ext uri="{FF2B5EF4-FFF2-40B4-BE49-F238E27FC236}">
                <a16:creationId xmlns:a16="http://schemas.microsoft.com/office/drawing/2014/main" id="{5CAB7E77-0F76-211E-79EF-E962D11ED8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05515" y="4109623"/>
            <a:ext cx="76835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200" b="1" dirty="0">
                <a:solidFill>
                  <a:srgbClr val="000000"/>
                </a:solidFill>
                <a:latin typeface="+mn-lt"/>
              </a:rPr>
              <a:t>0</a:t>
            </a:r>
            <a:endParaRPr lang="zh-CN" altLang="en-US" sz="32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26" name="TextBox 140">
            <a:extLst>
              <a:ext uri="{FF2B5EF4-FFF2-40B4-BE49-F238E27FC236}">
                <a16:creationId xmlns:a16="http://schemas.microsoft.com/office/drawing/2014/main" id="{DCBAFF81-CBBC-70C2-7842-C7C8CE875F07}"/>
              </a:ext>
            </a:extLst>
          </p:cNvPr>
          <p:cNvSpPr txBox="1"/>
          <p:nvPr/>
        </p:nvSpPr>
        <p:spPr>
          <a:xfrm>
            <a:off x="6372089" y="3713225"/>
            <a:ext cx="383116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1600" b="1" spc="800" dirty="0">
                <a:solidFill>
                  <a:srgbClr val="000000"/>
                </a:solidFill>
                <a:latin typeface="+mn-lt"/>
              </a:rPr>
              <a:t>2</a:t>
            </a:r>
            <a:endParaRPr lang="zh-CN" altLang="en-US" sz="1600" b="1" spc="800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27" name="TextBox 100">
            <a:extLst>
              <a:ext uri="{FF2B5EF4-FFF2-40B4-BE49-F238E27FC236}">
                <a16:creationId xmlns:a16="http://schemas.microsoft.com/office/drawing/2014/main" id="{9F8C0A80-58BE-1C3C-68C3-75BD102746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08844" y="4109623"/>
            <a:ext cx="76835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200" b="1" dirty="0">
                <a:solidFill>
                  <a:srgbClr val="000000"/>
                </a:solidFill>
                <a:latin typeface="+mn-lt"/>
              </a:rPr>
              <a:t>4</a:t>
            </a:r>
            <a:endParaRPr lang="zh-CN" altLang="en-US" sz="32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28" name="标题 1">
            <a:extLst>
              <a:ext uri="{FF2B5EF4-FFF2-40B4-BE49-F238E27FC236}">
                <a16:creationId xmlns:a16="http://schemas.microsoft.com/office/drawing/2014/main" id="{AAD95B1E-0EFD-5E47-A217-1A5E62D52AE7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8972388" y="3030415"/>
            <a:ext cx="2419511" cy="4879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/>
            <a:r>
              <a:rPr lang="en-US" altLang="zh-CN" sz="28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8 </a:t>
            </a:r>
            <a:r>
              <a:rPr lang="en-US" altLang="zh-CN" sz="2800" b="1" dirty="0">
                <a:solidFill>
                  <a:srgbClr val="000000"/>
                </a:solidFill>
                <a:ea typeface="黑体" panose="02010609060101010101" pitchFamily="49" charset="-122"/>
              </a:rPr>
              <a:t>× 3 </a:t>
            </a:r>
            <a:r>
              <a:rPr lang="en-US" altLang="zh-CN" sz="28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× 4</a:t>
            </a:r>
            <a:endParaRPr lang="zh-CN" altLang="en-US" sz="2800" b="1" dirty="0">
              <a:solidFill>
                <a:srgbClr val="00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29" name="标题 1">
            <a:extLst>
              <a:ext uri="{FF2B5EF4-FFF2-40B4-BE49-F238E27FC236}">
                <a16:creationId xmlns:a16="http://schemas.microsoft.com/office/drawing/2014/main" id="{526719C2-BE97-1B5C-BC15-EBD53BE73821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8608593" y="3563040"/>
            <a:ext cx="2157319" cy="4879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/>
            <a:r>
              <a:rPr lang="en-US" altLang="zh-CN" sz="28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= 24</a:t>
            </a:r>
            <a:endParaRPr lang="zh-CN" altLang="en-US" sz="2800" b="1" dirty="0">
              <a:solidFill>
                <a:srgbClr val="00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30" name="标题 1">
            <a:extLst>
              <a:ext uri="{FF2B5EF4-FFF2-40B4-BE49-F238E27FC236}">
                <a16:creationId xmlns:a16="http://schemas.microsoft.com/office/drawing/2014/main" id="{E53A5083-E0F6-4226-4BCC-C6876909C3DC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8608593" y="4102131"/>
            <a:ext cx="2157319" cy="4879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/>
            <a:r>
              <a:rPr lang="en-US" altLang="zh-CN" sz="28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= 96</a:t>
            </a:r>
            <a:endParaRPr lang="zh-CN" altLang="en-US" sz="2800" b="1" dirty="0">
              <a:solidFill>
                <a:srgbClr val="000000"/>
              </a:solidFill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id="{95AD0D47-FD01-424E-F67C-3EE36A6FECC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38" t="32648" b="42989"/>
          <a:stretch/>
        </p:blipFill>
        <p:spPr>
          <a:xfrm>
            <a:off x="3233272" y="4891998"/>
            <a:ext cx="803274" cy="668788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id="{4EECACC2-2588-37D4-9842-2D4B27B939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43" t="6694" r="31619" b="73013"/>
          <a:stretch/>
        </p:blipFill>
        <p:spPr>
          <a:xfrm>
            <a:off x="6673280" y="4974006"/>
            <a:ext cx="766926" cy="557083"/>
          </a:xfrm>
          <a:prstGeom prst="rect">
            <a:avLst/>
          </a:prstGeom>
        </p:spPr>
      </p:pic>
      <p:sp>
        <p:nvSpPr>
          <p:cNvPr id="37" name="TextBox 140">
            <a:extLst>
              <a:ext uri="{FF2B5EF4-FFF2-40B4-BE49-F238E27FC236}">
                <a16:creationId xmlns:a16="http://schemas.microsoft.com/office/drawing/2014/main" id="{F79A770F-C1C3-11F2-4ABE-BA3401FD5E9A}"/>
              </a:ext>
            </a:extLst>
          </p:cNvPr>
          <p:cNvSpPr txBox="1"/>
          <p:nvPr/>
        </p:nvSpPr>
        <p:spPr>
          <a:xfrm>
            <a:off x="5958203" y="3713225"/>
            <a:ext cx="383116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1600" b="1" spc="800" dirty="0">
                <a:solidFill>
                  <a:srgbClr val="FF0000"/>
                </a:solidFill>
                <a:latin typeface="+mn-lt"/>
              </a:rPr>
              <a:t>1</a:t>
            </a:r>
            <a:endParaRPr lang="zh-CN" altLang="en-US" sz="1600" b="1" spc="8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8" name="TextBox 100">
            <a:extLst>
              <a:ext uri="{FF2B5EF4-FFF2-40B4-BE49-F238E27FC236}">
                <a16:creationId xmlns:a16="http://schemas.microsoft.com/office/drawing/2014/main" id="{D425CD78-3722-28DB-7135-9032D3E116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07179" y="4119248"/>
            <a:ext cx="76835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4</a:t>
            </a:r>
            <a:endParaRPr lang="zh-CN" altLang="en-US" sz="3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9" name="TextBox 100">
            <a:extLst>
              <a:ext uri="{FF2B5EF4-FFF2-40B4-BE49-F238E27FC236}">
                <a16:creationId xmlns:a16="http://schemas.microsoft.com/office/drawing/2014/main" id="{D06BD864-0EDC-E28B-E457-891CF574C2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08844" y="4119248"/>
            <a:ext cx="76835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5</a:t>
            </a:r>
            <a:endParaRPr lang="zh-CN" altLang="en-US" sz="3200" b="1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40" name="图片 39">
            <a:extLst>
              <a:ext uri="{FF2B5EF4-FFF2-40B4-BE49-F238E27FC236}">
                <a16:creationId xmlns:a16="http://schemas.microsoft.com/office/drawing/2014/main" id="{138B7A00-14ED-5923-DD6D-F6905015A3D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43" t="6694" r="31619" b="73013"/>
          <a:stretch/>
        </p:blipFill>
        <p:spPr>
          <a:xfrm>
            <a:off x="10330880" y="4974006"/>
            <a:ext cx="766926" cy="557083"/>
          </a:xfrm>
          <a:prstGeom prst="rect">
            <a:avLst/>
          </a:prstGeom>
        </p:spPr>
      </p:pic>
      <p:sp>
        <p:nvSpPr>
          <p:cNvPr id="41" name="标题 1">
            <a:extLst>
              <a:ext uri="{FF2B5EF4-FFF2-40B4-BE49-F238E27FC236}">
                <a16:creationId xmlns:a16="http://schemas.microsoft.com/office/drawing/2014/main" id="{2CD246A7-CBCC-077F-1B8D-A40F6158AD4F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9346130" y="3563040"/>
            <a:ext cx="981777" cy="4879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× 4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35148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7" grpId="0"/>
      <p:bldP spid="37" grpId="0"/>
      <p:bldP spid="38" grpId="0"/>
      <p:bldP spid="39" grpId="0"/>
      <p:bldP spid="4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41DB3F-F491-5687-3FEE-84EFC5EE9238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1001157" y="1147313"/>
            <a:ext cx="10618623" cy="14578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6. 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算一算，比一比，你发现了什么？你能写出两组类似的题目吗？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2F4A7A3-8FE8-A21A-BD47-9B64E9F7AC39}"/>
              </a:ext>
            </a:extLst>
          </p:cNvPr>
          <p:cNvSpPr txBox="1"/>
          <p:nvPr/>
        </p:nvSpPr>
        <p:spPr>
          <a:xfrm>
            <a:off x="8044414" y="643001"/>
            <a:ext cx="3782402" cy="4253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【</a:t>
            </a:r>
            <a:r>
              <a:rPr lang="zh-CN" altLang="en-US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选自教材</a:t>
            </a: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P18 </a:t>
            </a:r>
            <a:r>
              <a:rPr lang="zh-CN" altLang="en-US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第</a:t>
            </a: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6</a:t>
            </a:r>
            <a:r>
              <a:rPr lang="zh-CN" altLang="en-US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题</a:t>
            </a: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】</a:t>
            </a:r>
            <a:endParaRPr lang="zh-CN" altLang="en-US" sz="1865" dirty="0">
              <a:solidFill>
                <a:srgbClr val="7575D7"/>
              </a:solidFill>
              <a:latin typeface="+mn-lt"/>
              <a:ea typeface="黑体" panose="02010609060101010101" charset="-122"/>
            </a:endParaRPr>
          </a:p>
        </p:txBody>
      </p:sp>
      <p:sp>
        <p:nvSpPr>
          <p:cNvPr id="4" name="标题 1">
            <a:extLst>
              <a:ext uri="{FF2B5EF4-FFF2-40B4-BE49-F238E27FC236}">
                <a16:creationId xmlns:a16="http://schemas.microsoft.com/office/drawing/2014/main" id="{93631B2F-110D-7467-658B-64956C458B91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1368971" y="2505450"/>
            <a:ext cx="3272040" cy="736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12×6        16×2</a:t>
            </a:r>
            <a:endParaRPr lang="zh-CN" altLang="en-US" sz="28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B51C9451-DBEE-0C36-738C-E38ADB241362}"/>
              </a:ext>
            </a:extLst>
          </p:cNvPr>
          <p:cNvSpPr/>
          <p:nvPr/>
        </p:nvSpPr>
        <p:spPr>
          <a:xfrm>
            <a:off x="2467155" y="2622430"/>
            <a:ext cx="508958" cy="508958"/>
          </a:xfrm>
          <a:prstGeom prst="ellipse">
            <a:avLst/>
          </a:prstGeom>
          <a:solidFill>
            <a:srgbClr val="FFFFFF"/>
          </a:solidFill>
          <a:ln w="19050"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>
            <a:extLst>
              <a:ext uri="{FF2B5EF4-FFF2-40B4-BE49-F238E27FC236}">
                <a16:creationId xmlns:a16="http://schemas.microsoft.com/office/drawing/2014/main" id="{89CE1398-BE82-C838-B4CA-5B06564E8482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6493061" y="2505450"/>
            <a:ext cx="3272040" cy="736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25×4        24×5</a:t>
            </a:r>
            <a:endParaRPr lang="zh-CN" altLang="en-US" sz="28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9C0668B1-9E44-E41D-BC5E-999816EF4FF6}"/>
              </a:ext>
            </a:extLst>
          </p:cNvPr>
          <p:cNvSpPr/>
          <p:nvPr/>
        </p:nvSpPr>
        <p:spPr>
          <a:xfrm>
            <a:off x="7591245" y="2622430"/>
            <a:ext cx="508958" cy="508958"/>
          </a:xfrm>
          <a:prstGeom prst="ellipse">
            <a:avLst/>
          </a:prstGeom>
          <a:solidFill>
            <a:srgbClr val="FFFFFF"/>
          </a:solidFill>
          <a:ln w="19050"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>
            <a:extLst>
              <a:ext uri="{FF2B5EF4-FFF2-40B4-BE49-F238E27FC236}">
                <a16:creationId xmlns:a16="http://schemas.microsoft.com/office/drawing/2014/main" id="{6A268A4F-C7E6-EAB5-3F38-2B3C584406D1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1368971" y="3426298"/>
            <a:ext cx="3272040" cy="736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14×5        15×4</a:t>
            </a:r>
            <a:endParaRPr lang="zh-CN" altLang="en-US" sz="28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5B796346-E3CD-7077-F18A-C3564263FAD5}"/>
              </a:ext>
            </a:extLst>
          </p:cNvPr>
          <p:cNvSpPr/>
          <p:nvPr/>
        </p:nvSpPr>
        <p:spPr>
          <a:xfrm>
            <a:off x="2467155" y="3543278"/>
            <a:ext cx="508958" cy="508958"/>
          </a:xfrm>
          <a:prstGeom prst="ellipse">
            <a:avLst/>
          </a:prstGeom>
          <a:solidFill>
            <a:srgbClr val="FFFFFF"/>
          </a:solidFill>
          <a:ln w="19050"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标题 1">
            <a:extLst>
              <a:ext uri="{FF2B5EF4-FFF2-40B4-BE49-F238E27FC236}">
                <a16:creationId xmlns:a16="http://schemas.microsoft.com/office/drawing/2014/main" id="{C11CCB0B-8E68-6579-DB7F-B3AC0BC9647C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6493061" y="3426298"/>
            <a:ext cx="3272040" cy="736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16×5        15×6</a:t>
            </a:r>
            <a:endParaRPr lang="zh-CN" altLang="en-US" sz="28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35F206CC-13E1-094A-F308-44BFF5139A48}"/>
              </a:ext>
            </a:extLst>
          </p:cNvPr>
          <p:cNvSpPr/>
          <p:nvPr/>
        </p:nvSpPr>
        <p:spPr>
          <a:xfrm>
            <a:off x="7591245" y="3543278"/>
            <a:ext cx="508958" cy="508958"/>
          </a:xfrm>
          <a:prstGeom prst="ellipse">
            <a:avLst/>
          </a:prstGeom>
          <a:solidFill>
            <a:srgbClr val="FFFFFF"/>
          </a:solidFill>
          <a:ln w="19050"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00">
            <a:extLst>
              <a:ext uri="{FF2B5EF4-FFF2-40B4-BE49-F238E27FC236}">
                <a16:creationId xmlns:a16="http://schemas.microsoft.com/office/drawing/2014/main" id="{AE15B1A6-38D6-F5D0-9DA6-1455455DE4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5457" y="2579206"/>
            <a:ext cx="76835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+mn-lt"/>
              </a:rPr>
              <a:t>＞</a:t>
            </a:r>
          </a:p>
        </p:txBody>
      </p:sp>
      <p:sp>
        <p:nvSpPr>
          <p:cNvPr id="15" name="TextBox 100">
            <a:extLst>
              <a:ext uri="{FF2B5EF4-FFF2-40B4-BE49-F238E27FC236}">
                <a16:creationId xmlns:a16="http://schemas.microsoft.com/office/drawing/2014/main" id="{B7CA0C92-208F-2E6C-CA58-D337329ABB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37598" y="2579206"/>
            <a:ext cx="76835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+mn-lt"/>
              </a:rPr>
              <a:t>＜</a:t>
            </a:r>
          </a:p>
        </p:txBody>
      </p:sp>
      <p:sp>
        <p:nvSpPr>
          <p:cNvPr id="16" name="TextBox 100">
            <a:extLst>
              <a:ext uri="{FF2B5EF4-FFF2-40B4-BE49-F238E27FC236}">
                <a16:creationId xmlns:a16="http://schemas.microsoft.com/office/drawing/2014/main" id="{D9A36E36-385A-33ED-60B8-8A90DE37DE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5457" y="3474356"/>
            <a:ext cx="76835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+mn-lt"/>
              </a:rPr>
              <a:t>＞</a:t>
            </a:r>
          </a:p>
        </p:txBody>
      </p:sp>
      <p:sp>
        <p:nvSpPr>
          <p:cNvPr id="17" name="TextBox 100">
            <a:extLst>
              <a:ext uri="{FF2B5EF4-FFF2-40B4-BE49-F238E27FC236}">
                <a16:creationId xmlns:a16="http://schemas.microsoft.com/office/drawing/2014/main" id="{FF9E664F-04D5-ECA9-9448-FAD93D9F6A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37598" y="3474356"/>
            <a:ext cx="76835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+mn-lt"/>
              </a:rPr>
              <a:t>＜</a:t>
            </a:r>
          </a:p>
        </p:txBody>
      </p:sp>
      <p:sp>
        <p:nvSpPr>
          <p:cNvPr id="18" name="TextBox 100">
            <a:extLst>
              <a:ext uri="{FF2B5EF4-FFF2-40B4-BE49-F238E27FC236}">
                <a16:creationId xmlns:a16="http://schemas.microsoft.com/office/drawing/2014/main" id="{52A911D0-3EDE-48DF-2281-F8FA50BB3E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5436" y="2001690"/>
            <a:ext cx="7683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2800" b="1" dirty="0">
                <a:solidFill>
                  <a:srgbClr val="0000FF"/>
                </a:solidFill>
                <a:latin typeface="+mn-lt"/>
              </a:rPr>
              <a:t>72</a:t>
            </a:r>
            <a:endParaRPr lang="zh-CN" altLang="en-US" sz="2800" b="1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19" name="TextBox 100">
            <a:extLst>
              <a:ext uri="{FF2B5EF4-FFF2-40B4-BE49-F238E27FC236}">
                <a16:creationId xmlns:a16="http://schemas.microsoft.com/office/drawing/2014/main" id="{D8322151-104C-117F-F7EA-4B12356564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54354" y="2001690"/>
            <a:ext cx="7683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2800" b="1" dirty="0">
                <a:solidFill>
                  <a:srgbClr val="0000FF"/>
                </a:solidFill>
                <a:latin typeface="+mn-lt"/>
              </a:rPr>
              <a:t>32</a:t>
            </a:r>
            <a:endParaRPr lang="zh-CN" altLang="en-US" sz="2800" b="1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20" name="TextBox 100">
            <a:extLst>
              <a:ext uri="{FF2B5EF4-FFF2-40B4-BE49-F238E27FC236}">
                <a16:creationId xmlns:a16="http://schemas.microsoft.com/office/drawing/2014/main" id="{CA00442C-E62D-6EDB-2CA4-D6B72B742C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48324" y="2001690"/>
            <a:ext cx="7683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2800" b="1" dirty="0">
                <a:solidFill>
                  <a:srgbClr val="0000FF"/>
                </a:solidFill>
                <a:latin typeface="+mn-lt"/>
              </a:rPr>
              <a:t>100</a:t>
            </a:r>
            <a:endParaRPr lang="zh-CN" altLang="en-US" sz="2800" b="1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21" name="TextBox 100">
            <a:extLst>
              <a:ext uri="{FF2B5EF4-FFF2-40B4-BE49-F238E27FC236}">
                <a16:creationId xmlns:a16="http://schemas.microsoft.com/office/drawing/2014/main" id="{17A98B29-81EC-2D9F-DF83-1D3188975E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17242" y="2001690"/>
            <a:ext cx="7683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2800" b="1" dirty="0">
                <a:solidFill>
                  <a:srgbClr val="0000FF"/>
                </a:solidFill>
                <a:latin typeface="+mn-lt"/>
              </a:rPr>
              <a:t>120</a:t>
            </a:r>
            <a:endParaRPr lang="zh-CN" altLang="en-US" sz="2800" b="1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22" name="TextBox 100">
            <a:extLst>
              <a:ext uri="{FF2B5EF4-FFF2-40B4-BE49-F238E27FC236}">
                <a16:creationId xmlns:a16="http://schemas.microsoft.com/office/drawing/2014/main" id="{CFA84CA6-3A92-9102-B7AC-A4AF028693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5436" y="4196251"/>
            <a:ext cx="7683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2800" b="1" dirty="0">
                <a:solidFill>
                  <a:srgbClr val="0000FF"/>
                </a:solidFill>
                <a:latin typeface="+mn-lt"/>
              </a:rPr>
              <a:t>70</a:t>
            </a:r>
            <a:endParaRPr lang="zh-CN" altLang="en-US" sz="2800" b="1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23" name="TextBox 100">
            <a:extLst>
              <a:ext uri="{FF2B5EF4-FFF2-40B4-BE49-F238E27FC236}">
                <a16:creationId xmlns:a16="http://schemas.microsoft.com/office/drawing/2014/main" id="{BE99E878-04D9-0C35-BB66-FE8642B68A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54354" y="4196251"/>
            <a:ext cx="7683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2800" b="1" dirty="0">
                <a:solidFill>
                  <a:srgbClr val="0000FF"/>
                </a:solidFill>
                <a:latin typeface="+mn-lt"/>
              </a:rPr>
              <a:t>60</a:t>
            </a:r>
            <a:endParaRPr lang="zh-CN" altLang="en-US" sz="2800" b="1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24" name="TextBox 100">
            <a:extLst>
              <a:ext uri="{FF2B5EF4-FFF2-40B4-BE49-F238E27FC236}">
                <a16:creationId xmlns:a16="http://schemas.microsoft.com/office/drawing/2014/main" id="{D9127075-BA7E-FBA9-A66B-DF82100A3E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48324" y="4196251"/>
            <a:ext cx="7683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2800" b="1" dirty="0">
                <a:solidFill>
                  <a:srgbClr val="0000FF"/>
                </a:solidFill>
                <a:latin typeface="+mn-lt"/>
              </a:rPr>
              <a:t>80</a:t>
            </a:r>
            <a:endParaRPr lang="zh-CN" altLang="en-US" sz="2800" b="1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25" name="TextBox 100">
            <a:extLst>
              <a:ext uri="{FF2B5EF4-FFF2-40B4-BE49-F238E27FC236}">
                <a16:creationId xmlns:a16="http://schemas.microsoft.com/office/drawing/2014/main" id="{07F6CD0E-6EEB-11F2-B009-794472AB46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17242" y="4196251"/>
            <a:ext cx="7683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2800" b="1" dirty="0">
                <a:solidFill>
                  <a:srgbClr val="0000FF"/>
                </a:solidFill>
                <a:latin typeface="+mn-lt"/>
              </a:rPr>
              <a:t>90</a:t>
            </a:r>
            <a:endParaRPr lang="zh-CN" altLang="en-US" sz="2800" b="1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58850D71-0007-5D52-2D52-8BB5CD9C9445}"/>
              </a:ext>
            </a:extLst>
          </p:cNvPr>
          <p:cNvSpPr txBox="1"/>
          <p:nvPr/>
        </p:nvSpPr>
        <p:spPr>
          <a:xfrm>
            <a:off x="452387" y="5014043"/>
            <a:ext cx="1129043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eaLnBrk="1" hangingPunct="1"/>
            <a:r>
              <a:rPr lang="zh-CN" altLang="en-US" sz="3200" b="0" i="0" u="none" strike="noStrike" baseline="0" dirty="0">
                <a:solidFill>
                  <a:srgbClr val="FF00FF"/>
                </a:solidFill>
                <a:latin typeface="FZSSK--GBK1-0"/>
              </a:rPr>
              <a:t>发现</a:t>
            </a:r>
            <a:r>
              <a:rPr lang="zh-CN" altLang="en-US" sz="3200" b="0" i="0" u="none" strike="noStrike" baseline="0" dirty="0">
                <a:solidFill>
                  <a:srgbClr val="FF00FF"/>
                </a:solidFill>
                <a:latin typeface="E-BZ"/>
              </a:rPr>
              <a:t>：</a:t>
            </a:r>
            <a:r>
              <a:rPr lang="zh-CN" altLang="en-US" sz="3200" b="0" i="0" u="none" strike="noStrike" baseline="0" dirty="0">
                <a:solidFill>
                  <a:srgbClr val="FF00FF"/>
                </a:solidFill>
                <a:latin typeface="FZSSK--GBK1-0"/>
              </a:rPr>
              <a:t>两个乘数的和相等</a:t>
            </a:r>
            <a:r>
              <a:rPr lang="zh-CN" altLang="en-US" sz="3200" b="0" i="0" u="none" strike="noStrike" baseline="0" dirty="0">
                <a:solidFill>
                  <a:srgbClr val="FF00FF"/>
                </a:solidFill>
                <a:latin typeface="E-BZ"/>
              </a:rPr>
              <a:t>，</a:t>
            </a:r>
            <a:r>
              <a:rPr lang="zh-CN" altLang="en-US" sz="3200" b="0" i="0" u="none" strike="noStrike" baseline="0" dirty="0">
                <a:solidFill>
                  <a:srgbClr val="FF00FF"/>
                </a:solidFill>
                <a:latin typeface="FZSSK--GBK1-0"/>
              </a:rPr>
              <a:t>这两个乘数的差越小</a:t>
            </a:r>
            <a:r>
              <a:rPr lang="zh-CN" altLang="en-US" sz="3200" b="0" i="0" u="none" strike="noStrike" baseline="0" dirty="0">
                <a:solidFill>
                  <a:srgbClr val="FF00FF"/>
                </a:solidFill>
                <a:latin typeface="E-BZ"/>
              </a:rPr>
              <a:t>，</a:t>
            </a:r>
            <a:r>
              <a:rPr lang="zh-CN" altLang="en-US" sz="3200" b="0" i="0" u="none" strike="noStrike" baseline="0" dirty="0">
                <a:solidFill>
                  <a:srgbClr val="FF00FF"/>
                </a:solidFill>
                <a:latin typeface="FZSSK--GBK1-0"/>
              </a:rPr>
              <a:t>积就越大</a:t>
            </a:r>
            <a:r>
              <a:rPr lang="zh-CN" altLang="en-US" sz="3200" b="0" i="0" u="none" strike="noStrike" baseline="0" dirty="0">
                <a:solidFill>
                  <a:srgbClr val="FF00FF"/>
                </a:solidFill>
                <a:latin typeface="E-BZ"/>
              </a:rPr>
              <a:t>。</a:t>
            </a:r>
            <a:endParaRPr lang="zh-CN" altLang="en-US" sz="3200" dirty="0">
              <a:solidFill>
                <a:srgbClr val="FF00FF"/>
              </a:solidFill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39FFEC8C-6AA6-B4DD-325A-44A4E7A45BCE}"/>
              </a:ext>
            </a:extLst>
          </p:cNvPr>
          <p:cNvSpPr txBox="1"/>
          <p:nvPr/>
        </p:nvSpPr>
        <p:spPr>
          <a:xfrm>
            <a:off x="2192153" y="5755189"/>
            <a:ext cx="380438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rgbClr val="0000FF"/>
                </a:solidFill>
                <a:latin typeface="+mn-lt"/>
                <a:ea typeface="宋体" panose="02010600030101010101" pitchFamily="2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0" dirty="0"/>
              <a:t>13 × 7 </a:t>
            </a:r>
            <a:r>
              <a:rPr lang="zh-CN" altLang="en-US" b="0" dirty="0"/>
              <a:t>＞ </a:t>
            </a:r>
            <a:r>
              <a:rPr lang="en-US" altLang="zh-CN" b="0" dirty="0"/>
              <a:t>17 × 3</a:t>
            </a:r>
            <a:endParaRPr lang="zh-CN" altLang="en-US" b="0" dirty="0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37B8BBF3-3BF5-63FF-196F-2CB0B41B0426}"/>
              </a:ext>
            </a:extLst>
          </p:cNvPr>
          <p:cNvSpPr txBox="1"/>
          <p:nvPr/>
        </p:nvSpPr>
        <p:spPr>
          <a:xfrm>
            <a:off x="6795434" y="5755189"/>
            <a:ext cx="29477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rgbClr val="0000FF"/>
                </a:solidFill>
                <a:latin typeface="+mn-lt"/>
                <a:ea typeface="宋体" panose="02010600030101010101" pitchFamily="2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0" dirty="0"/>
              <a:t>17 × 6 </a:t>
            </a:r>
            <a:r>
              <a:rPr lang="zh-CN" altLang="en-US" b="0" dirty="0"/>
              <a:t>＞ </a:t>
            </a:r>
            <a:r>
              <a:rPr lang="en-US" altLang="zh-CN" b="0" dirty="0"/>
              <a:t>16 × 7</a:t>
            </a:r>
            <a:endParaRPr lang="zh-CN" altLang="en-US" b="0" dirty="0"/>
          </a:p>
        </p:txBody>
      </p:sp>
    </p:spTree>
    <p:extLst>
      <p:ext uri="{BB962C8B-B14F-4D97-AF65-F5344CB8AC3E}">
        <p14:creationId xmlns:p14="http://schemas.microsoft.com/office/powerpoint/2010/main" val="791655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7" grpId="0"/>
      <p:bldP spid="29" grpId="0"/>
      <p:bldP spid="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1D4F69B-E8A4-8DE5-D6D6-DCC2845FC273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668648" y="1188876"/>
            <a:ext cx="10618623" cy="14578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7. 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）淘气和爸爸、妈妈买票共需要多少元？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F324F6E-C29F-2A3D-BA9B-88B5C2D7CDFB}"/>
              </a:ext>
            </a:extLst>
          </p:cNvPr>
          <p:cNvSpPr txBox="1"/>
          <p:nvPr/>
        </p:nvSpPr>
        <p:spPr>
          <a:xfrm>
            <a:off x="1207196" y="694955"/>
            <a:ext cx="3782402" cy="4253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【</a:t>
            </a:r>
            <a:r>
              <a:rPr lang="zh-CN" altLang="en-US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选自教材</a:t>
            </a: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P18 </a:t>
            </a:r>
            <a:r>
              <a:rPr lang="zh-CN" altLang="en-US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第</a:t>
            </a: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7</a:t>
            </a:r>
            <a:r>
              <a:rPr lang="zh-CN" altLang="en-US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题</a:t>
            </a: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】</a:t>
            </a:r>
            <a:endParaRPr lang="zh-CN" altLang="en-US" sz="1865" dirty="0">
              <a:solidFill>
                <a:srgbClr val="7575D7"/>
              </a:solidFill>
              <a:latin typeface="+mn-lt"/>
              <a:ea typeface="黑体" panose="02010609060101010101" charset="-122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9AEF22E4-FB72-0900-0645-8A629DE3FD1D}"/>
              </a:ext>
            </a:extLst>
          </p:cNvPr>
          <p:cNvGrpSpPr/>
          <p:nvPr/>
        </p:nvGrpSpPr>
        <p:grpSpPr>
          <a:xfrm>
            <a:off x="8232349" y="971278"/>
            <a:ext cx="3115424" cy="2707104"/>
            <a:chOff x="8000754" y="1885950"/>
            <a:chExt cx="3640958" cy="3163760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36879BD2-C067-267E-6AB0-804C09F1671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00754" y="1885950"/>
              <a:ext cx="3434813" cy="3163760"/>
            </a:xfrm>
            <a:prstGeom prst="rect">
              <a:avLst/>
            </a:prstGeom>
          </p:spPr>
        </p:pic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FC1573F6-DF8B-3AE5-F990-3ECA1BB21885}"/>
                </a:ext>
              </a:extLst>
            </p:cNvPr>
            <p:cNvSpPr txBox="1"/>
            <p:nvPr/>
          </p:nvSpPr>
          <p:spPr>
            <a:xfrm>
              <a:off x="9494622" y="2137509"/>
              <a:ext cx="2147090" cy="791029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>
                  <a:rot lat="0" lon="600000" rev="21420000"/>
                </a:camera>
                <a:lightRig rig="threePt" dir="t"/>
              </a:scene3d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dirty="0">
                  <a:solidFill>
                    <a:srgbClr val="231F20"/>
                  </a:solidFill>
                </a:rPr>
                <a:t>成人票248元</a:t>
              </a:r>
              <a:endParaRPr lang="en-US" altLang="zh-CN" dirty="0">
                <a:solidFill>
                  <a:srgbClr val="231F20"/>
                </a:solidFill>
              </a:endParaRPr>
            </a:p>
            <a:p>
              <a:pPr>
                <a:lnSpc>
                  <a:spcPct val="110000"/>
                </a:lnSpc>
              </a:pPr>
              <a:r>
                <a:rPr lang="zh-CN" altLang="en-US" dirty="0">
                  <a:solidFill>
                    <a:srgbClr val="231F20"/>
                  </a:solidFill>
                </a:rPr>
                <a:t>儿童票148元</a:t>
              </a:r>
            </a:p>
          </p:txBody>
        </p:sp>
      </p:grpSp>
      <p:sp>
        <p:nvSpPr>
          <p:cNvPr id="10" name="标题 1">
            <a:extLst>
              <a:ext uri="{FF2B5EF4-FFF2-40B4-BE49-F238E27FC236}">
                <a16:creationId xmlns:a16="http://schemas.microsoft.com/office/drawing/2014/main" id="{254C306A-1D6E-C407-FBA2-9DAB6ECA54B9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1944744" y="2462791"/>
            <a:ext cx="4144329" cy="4879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248×2 + 148 = 644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（元）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5E86B0BF-FA9C-FDC3-1A80-824F83ABA2B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059" y="3865417"/>
            <a:ext cx="3370731" cy="2438401"/>
          </a:xfrm>
          <a:prstGeom prst="rect">
            <a:avLst/>
          </a:prstGeom>
        </p:spPr>
      </p:pic>
      <p:sp>
        <p:nvSpPr>
          <p:cNvPr id="13" name="标题 1">
            <a:extLst>
              <a:ext uri="{FF2B5EF4-FFF2-40B4-BE49-F238E27FC236}">
                <a16:creationId xmlns:a16="http://schemas.microsoft.com/office/drawing/2014/main" id="{A878F600-1CD5-78FC-37CA-B1B2880C6AD0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4852555" y="3710403"/>
            <a:ext cx="6815716" cy="80964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）阳光小区共有多少户居民？</a:t>
            </a:r>
          </a:p>
        </p:txBody>
      </p:sp>
      <p:sp>
        <p:nvSpPr>
          <p:cNvPr id="14" name="标题 1">
            <a:extLst>
              <a:ext uri="{FF2B5EF4-FFF2-40B4-BE49-F238E27FC236}">
                <a16:creationId xmlns:a16="http://schemas.microsoft.com/office/drawing/2014/main" id="{73E3282E-2488-6FAF-32F4-A1665CD67C2E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5851726" y="4779964"/>
            <a:ext cx="4144329" cy="4879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25×3×8 = 600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（户）</a:t>
            </a:r>
          </a:p>
        </p:txBody>
      </p:sp>
    </p:spTree>
    <p:extLst>
      <p:ext uri="{BB962C8B-B14F-4D97-AF65-F5344CB8AC3E}">
        <p14:creationId xmlns:p14="http://schemas.microsoft.com/office/powerpoint/2010/main" val="4038688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</p:bldLst>
  </p:timing>
</p:sld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黑楷新">
      <a:majorFont>
        <a:latin typeface="Times New Roman"/>
        <a:ea typeface="楷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3957</TotalTime>
  <Words>726</Words>
  <Application>Microsoft Office PowerPoint</Application>
  <PresentationFormat>宽屏</PresentationFormat>
  <Paragraphs>178</Paragraphs>
  <Slides>15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E-BZ</vt:lpstr>
      <vt:lpstr>FZSSK--GBK1-0</vt:lpstr>
      <vt:lpstr>FZYBKSJW--GB1-0</vt:lpstr>
      <vt:lpstr>NEU-BZ-Regular</vt:lpstr>
      <vt:lpstr>等线</vt:lpstr>
      <vt:lpstr>等线 Light</vt:lpstr>
      <vt:lpstr>黑体</vt:lpstr>
      <vt:lpstr>华文细黑</vt:lpstr>
      <vt:lpstr>楷体</vt:lpstr>
      <vt:lpstr>Arial</vt:lpstr>
      <vt:lpstr>Times New Roman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状元成才路</Manager>
  <Company>zyccl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subject>状元成才路</dc:subject>
  <dc:creator>状元成才路</dc:creator>
  <cp:keywords>状元成才路</cp:keywords>
  <dc:description>状元成才路</dc:description>
  <cp:lastModifiedBy>Admin</cp:lastModifiedBy>
  <cp:revision>603</cp:revision>
  <dcterms:created xsi:type="dcterms:W3CDTF">2015-08-27T07:30:00Z</dcterms:created>
  <dcterms:modified xsi:type="dcterms:W3CDTF">2025-11-15T07:57:30Z</dcterms:modified>
  <cp:category>状元成才路</cp:category>
  <cp:contentStatus>状元成才路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2052-11.1.0.8696</vt:lpwstr>
  </property>
</Properties>
</file>